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8229600" cx="14630400"/>
  <p:notesSz cx="8229600" cy="14630400"/>
  <p:embeddedFontLst>
    <p:embeddedFont>
      <p:font typeface="Prompt Medium"/>
      <p:regular r:id="rId26"/>
      <p:bold r:id="rId27"/>
      <p:italic r:id="rId28"/>
      <p:boldItalic r:id="rId29"/>
    </p:embeddedFont>
    <p:embeddedFont>
      <p:font typeface="Mukta Light"/>
      <p:regular r:id="rId30"/>
      <p:bold r:id="rId31"/>
    </p:embeddedFont>
    <p:embeddedFont>
      <p:font typeface="Inter"/>
      <p:bold r:id="rId32"/>
      <p:boldItalic r:id="rId33"/>
    </p:embeddedFont>
    <p:embeddedFont>
      <p:font typeface="Petrona"/>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qKXEblpEjlj9hLvCyQ1RUA7x4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mptMedium-regular.fntdata"/><Relationship Id="rId25" Type="http://schemas.openxmlformats.org/officeDocument/2006/relationships/slide" Target="slides/slide21.xml"/><Relationship Id="rId28" Type="http://schemas.openxmlformats.org/officeDocument/2006/relationships/font" Target="fonts/PromptMedium-italic.fntdata"/><Relationship Id="rId27" Type="http://schemas.openxmlformats.org/officeDocument/2006/relationships/font" Target="fonts/Promp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mp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uktaLight-bold.fntdata"/><Relationship Id="rId30" Type="http://schemas.openxmlformats.org/officeDocument/2006/relationships/font" Target="fonts/MuktaLight-regular.fntdata"/><Relationship Id="rId11" Type="http://schemas.openxmlformats.org/officeDocument/2006/relationships/slide" Target="slides/slide7.xml"/><Relationship Id="rId33" Type="http://schemas.openxmlformats.org/officeDocument/2006/relationships/font" Target="fonts/Inter-boldItalic.fntdata"/><Relationship Id="rId10" Type="http://schemas.openxmlformats.org/officeDocument/2006/relationships/slide" Target="slides/slide6.xml"/><Relationship Id="rId32" Type="http://schemas.openxmlformats.org/officeDocument/2006/relationships/font" Target="fonts/Inter-bold.fntdata"/><Relationship Id="rId13" Type="http://schemas.openxmlformats.org/officeDocument/2006/relationships/slide" Target="slides/slide9.xml"/><Relationship Id="rId35" Type="http://schemas.openxmlformats.org/officeDocument/2006/relationships/font" Target="fonts/Petrona-boldItalic.fntdata"/><Relationship Id="rId12" Type="http://schemas.openxmlformats.org/officeDocument/2006/relationships/slide" Target="slides/slide8.xml"/><Relationship Id="rId34" Type="http://schemas.openxmlformats.org/officeDocument/2006/relationships/font" Target="fonts/Petrona-bold.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14b716420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3214b716420_1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214b716420_1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14b716420_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3214b716420_1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214b716420_1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14b716420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3214b716420_1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3214b716420_1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14b716420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214b716420_1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214b716420_1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14b716420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214b716420_1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214b716420_1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14b716420_1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214b716420_1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214b716420_1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14b716420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214b716420_1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214b716420_1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14b716420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3214b716420_1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214b716420_1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14b716420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214b716420_1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214b716420_1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de4b6da47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31de4b6da47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1de4b6da47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143d34b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32143d34bc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32143d34bc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14b716420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3214b716420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3214b716420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14b716420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3214b716420_1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214b716420_1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e407f05d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1e407f05dd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1e407f05dd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0"/>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1"/>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2"/>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3"/>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4"/>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5"/>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6"/>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17"/>
          <p:cNvSpPr/>
          <p:nvPr/>
        </p:nvSpPr>
        <p:spPr>
          <a:xfrm>
            <a:off x="0" y="0"/>
            <a:ext cx="14630400" cy="8229600"/>
          </a:xfrm>
          <a:prstGeom prst="rect">
            <a:avLst/>
          </a:prstGeom>
          <a:solidFill>
            <a:srgbClr val="0C052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
          <p:cNvSpPr/>
          <p:nvPr/>
        </p:nvSpPr>
        <p:spPr>
          <a:xfrm>
            <a:off x="737213" y="3723226"/>
            <a:ext cx="7669500" cy="2785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FF8AAF"/>
              </a:buClr>
              <a:buSzPts val="4350"/>
              <a:buFont typeface="Petrona"/>
              <a:buNone/>
            </a:pPr>
            <a:r>
              <a:rPr b="1" i="0" lang="en-US" sz="3650" u="none" cap="none" strike="noStrike">
                <a:solidFill>
                  <a:srgbClr val="FF8AAF"/>
                </a:solidFill>
                <a:latin typeface="Petrona"/>
                <a:ea typeface="Petrona"/>
                <a:cs typeface="Petrona"/>
                <a:sym typeface="Petrona"/>
              </a:rPr>
              <a:t>Optimized Bin Packing for Cargo Loading: A Computational Approach Using Permutation and Parallelization</a:t>
            </a:r>
            <a:endParaRPr b="0" i="0" sz="3650" u="none" cap="none" strike="noStrike"/>
          </a:p>
        </p:txBody>
      </p:sp>
      <p:sp>
        <p:nvSpPr>
          <p:cNvPr id="50" name="Google Shape;50;p1"/>
          <p:cNvSpPr/>
          <p:nvPr/>
        </p:nvSpPr>
        <p:spPr>
          <a:xfrm>
            <a:off x="737235" y="7129820"/>
            <a:ext cx="336947" cy="336947"/>
          </a:xfrm>
          <a:prstGeom prst="roundRect">
            <a:avLst>
              <a:gd fmla="val 2713508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
          <p:cNvSpPr/>
          <p:nvPr/>
        </p:nvSpPr>
        <p:spPr>
          <a:xfrm>
            <a:off x="1179433" y="7114103"/>
            <a:ext cx="1336834" cy="368498"/>
          </a:xfrm>
          <a:prstGeom prst="rect">
            <a:avLst/>
          </a:prstGeom>
          <a:noFill/>
          <a:ln>
            <a:noFill/>
          </a:ln>
        </p:spPr>
        <p:txBody>
          <a:bodyPr anchorCtr="0" anchor="t" bIns="0" lIns="0" spcFirstLastPara="1" rIns="0" wrap="square" tIns="0">
            <a:noAutofit/>
          </a:bodyPr>
          <a:lstStyle/>
          <a:p>
            <a:pPr indent="0" lvl="0" marL="0" marR="0" rtl="0" algn="l">
              <a:lnSpc>
                <a:spcPct val="141463"/>
              </a:lnSpc>
              <a:spcBef>
                <a:spcPts val="0"/>
              </a:spcBef>
              <a:spcAft>
                <a:spcPts val="0"/>
              </a:spcAft>
              <a:buClr>
                <a:srgbClr val="E0D6DE"/>
              </a:buClr>
              <a:buSzPts val="2050"/>
              <a:buFont typeface="Inter"/>
              <a:buNone/>
            </a:pPr>
            <a:r>
              <a:rPr b="1" lang="en-US" sz="2050">
                <a:solidFill>
                  <a:srgbClr val="E0D6DE"/>
                </a:solidFill>
                <a:latin typeface="Inter"/>
                <a:ea typeface="Inter"/>
                <a:cs typeface="Inter"/>
                <a:sym typeface="Inter"/>
              </a:rPr>
              <a:t>Team 84</a:t>
            </a:r>
            <a:endParaRPr b="0" i="0" sz="2050" u="none" cap="none" strike="noStrike"/>
          </a:p>
        </p:txBody>
      </p:sp>
      <p:pic>
        <p:nvPicPr>
          <p:cNvPr id="52" name="Google Shape;52;p1"/>
          <p:cNvPicPr preferRelativeResize="0"/>
          <p:nvPr/>
        </p:nvPicPr>
        <p:blipFill>
          <a:blip r:embed="rId4">
            <a:alphaModFix/>
          </a:blip>
          <a:stretch>
            <a:fillRect/>
          </a:stretch>
        </p:blipFill>
        <p:spPr>
          <a:xfrm>
            <a:off x="738150" y="1467175"/>
            <a:ext cx="7667625" cy="140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214b716420_1_74"/>
          <p:cNvSpPr/>
          <p:nvPr/>
        </p:nvSpPr>
        <p:spPr>
          <a:xfrm>
            <a:off x="1620775" y="13512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Results</a:t>
            </a:r>
            <a:endParaRPr b="0" i="0" sz="4000" u="none" cap="none" strike="noStrike"/>
          </a:p>
        </p:txBody>
      </p:sp>
      <p:sp>
        <p:nvSpPr>
          <p:cNvPr id="157" name="Google Shape;157;g3214b716420_1_74"/>
          <p:cNvSpPr/>
          <p:nvPr/>
        </p:nvSpPr>
        <p:spPr>
          <a:xfrm>
            <a:off x="1705050" y="5225550"/>
            <a:ext cx="11220300" cy="21822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214b716420_1_74"/>
          <p:cNvSpPr/>
          <p:nvPr/>
        </p:nvSpPr>
        <p:spPr>
          <a:xfrm>
            <a:off x="2248225" y="5565275"/>
            <a:ext cx="9844800" cy="1099800"/>
          </a:xfrm>
          <a:prstGeom prst="rect">
            <a:avLst/>
          </a:prstGeom>
          <a:noFill/>
          <a:ln>
            <a:noFill/>
          </a:ln>
        </p:spPr>
        <p:txBody>
          <a:bodyPr anchorCtr="0" anchor="t" bIns="0" lIns="0" spcFirstLastPara="1" rIns="0" wrap="square" tIns="0">
            <a:noAutofit/>
          </a:bodyPr>
          <a:lstStyle/>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The algorithm balances cost optimization (X) and volume optimization (N-X).</a:t>
            </a:r>
            <a:endParaRPr sz="18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The method reduces priority package splitting and optimizes the total cost.</a:t>
            </a:r>
            <a:endParaRPr sz="18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The layer-wise approach minimizes voids and ensures maximum utilization of available space.</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850">
              <a:solidFill>
                <a:srgbClr val="E0D6DE"/>
              </a:solidFill>
              <a:latin typeface="Inter"/>
              <a:ea typeface="Inter"/>
              <a:cs typeface="Inter"/>
              <a:sym typeface="Inter"/>
            </a:endParaRPr>
          </a:p>
        </p:txBody>
      </p:sp>
      <p:pic>
        <p:nvPicPr>
          <p:cNvPr id="159" name="Google Shape;159;g3214b716420_1_74" title="Photo from Kartik"/>
          <p:cNvPicPr preferRelativeResize="0"/>
          <p:nvPr/>
        </p:nvPicPr>
        <p:blipFill>
          <a:blip r:embed="rId3">
            <a:alphaModFix/>
          </a:blip>
          <a:stretch>
            <a:fillRect/>
          </a:stretch>
        </p:blipFill>
        <p:spPr>
          <a:xfrm>
            <a:off x="7720700" y="1351200"/>
            <a:ext cx="5949250" cy="3569550"/>
          </a:xfrm>
          <a:prstGeom prst="rect">
            <a:avLst/>
          </a:prstGeom>
          <a:noFill/>
          <a:ln>
            <a:noFill/>
          </a:ln>
        </p:spPr>
      </p:pic>
      <p:pic>
        <p:nvPicPr>
          <p:cNvPr id="160" name="Google Shape;160;g3214b716420_1_74" title="Photo from Kartik"/>
          <p:cNvPicPr preferRelativeResize="0"/>
          <p:nvPr/>
        </p:nvPicPr>
        <p:blipFill>
          <a:blip r:embed="rId4">
            <a:alphaModFix/>
          </a:blip>
          <a:stretch>
            <a:fillRect/>
          </a:stretch>
        </p:blipFill>
        <p:spPr>
          <a:xfrm>
            <a:off x="1178750" y="1987200"/>
            <a:ext cx="6095688" cy="2933550"/>
          </a:xfrm>
          <a:prstGeom prst="rect">
            <a:avLst/>
          </a:prstGeom>
          <a:noFill/>
          <a:ln>
            <a:noFill/>
          </a:ln>
        </p:spPr>
      </p:pic>
      <p:sp>
        <p:nvSpPr>
          <p:cNvPr id="161" name="Google Shape;161;g3214b716420_1_74"/>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p:nvPr/>
        </p:nvSpPr>
        <p:spPr>
          <a:xfrm>
            <a:off x="1111790" y="805006"/>
            <a:ext cx="6857400" cy="744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8AAF"/>
              </a:buClr>
              <a:buSzPts val="4650"/>
              <a:buFont typeface="Petrona"/>
              <a:buNone/>
            </a:pPr>
            <a:r>
              <a:rPr b="1" lang="en-US" sz="4650">
                <a:solidFill>
                  <a:srgbClr val="FF8AAF"/>
                </a:solidFill>
                <a:latin typeface="Petrona"/>
                <a:ea typeface="Petrona"/>
                <a:cs typeface="Petrona"/>
                <a:sym typeface="Petrona"/>
              </a:rPr>
              <a:t> Example Computation</a:t>
            </a:r>
            <a:endParaRPr b="0" i="0" sz="4650" u="none" cap="none" strike="noStrike"/>
          </a:p>
        </p:txBody>
      </p:sp>
      <p:sp>
        <p:nvSpPr>
          <p:cNvPr id="168" name="Google Shape;168;p7"/>
          <p:cNvSpPr/>
          <p:nvPr/>
        </p:nvSpPr>
        <p:spPr>
          <a:xfrm>
            <a:off x="956175" y="1939050"/>
            <a:ext cx="7894800" cy="2540400"/>
          </a:xfrm>
          <a:prstGeom prst="rect">
            <a:avLst/>
          </a:prstGeom>
          <a:noFill/>
          <a:ln>
            <a:noFill/>
          </a:ln>
        </p:spPr>
        <p:txBody>
          <a:bodyPr anchorCtr="0" anchor="t" bIns="0" lIns="0" spcFirstLastPara="1" rIns="0" wrap="square" tIns="0">
            <a:noAutofit/>
          </a:bodyPr>
          <a:lstStyle/>
          <a:p>
            <a:pPr indent="0" lvl="0" marL="0" rtl="0" algn="l">
              <a:lnSpc>
                <a:spcPct val="162857"/>
              </a:lnSpc>
              <a:spcBef>
                <a:spcPts val="0"/>
              </a:spcBef>
              <a:spcAft>
                <a:spcPts val="0"/>
              </a:spcAft>
              <a:buClr>
                <a:schemeClr val="dk1"/>
              </a:buClr>
              <a:buSzPts val="1100"/>
              <a:buFont typeface="Arial"/>
              <a:buNone/>
            </a:pPr>
            <a:r>
              <a:rPr lang="en-US" sz="1750">
                <a:solidFill>
                  <a:srgbClr val="E0D6DE"/>
                </a:solidFill>
                <a:latin typeface="Inter"/>
                <a:ea typeface="Inter"/>
                <a:cs typeface="Inter"/>
                <a:sym typeface="Inter"/>
              </a:rPr>
              <a:t> The following input data is provided:</a:t>
            </a:r>
            <a:endParaRPr sz="1750">
              <a:solidFill>
                <a:srgbClr val="E0D6DE"/>
              </a:solidFill>
              <a:latin typeface="Inter"/>
              <a:ea typeface="Inter"/>
              <a:cs typeface="Inter"/>
              <a:sym typeface="Inter"/>
            </a:endParaRPr>
          </a:p>
          <a:p>
            <a:pPr indent="-339725" lvl="0" marL="4572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 ULDs (Unit Load Devices):</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 ULD-1: 100cm×80cm×80cm,Weight Limit: 250kg</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 ULD-2: 100cm×80cm×80cm,Weight Limit: 250kg</a:t>
            </a:r>
            <a:endParaRPr sz="1750">
              <a:solidFill>
                <a:srgbClr val="E0D6DE"/>
              </a:solidFill>
              <a:latin typeface="Inter"/>
              <a:ea typeface="Inter"/>
              <a:cs typeface="Inter"/>
              <a:sym typeface="Inter"/>
            </a:endParaRPr>
          </a:p>
          <a:p>
            <a:pPr indent="-339725" lvl="0" marL="4572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 Packages:</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P-1: 70cm×40cm×50cm,Wt: 100kg,Priority</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P-2: 70cm×40cm×50cm,Wt: 100kg,Priority</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P-3: 70cm×40cm×50cm,Wt: 150kg,Economy, Cost of Delay: 20</a:t>
            </a:r>
            <a:endParaRPr sz="1750">
              <a:solidFill>
                <a:srgbClr val="E0D6DE"/>
              </a:solidFill>
              <a:latin typeface="Inter"/>
              <a:ea typeface="Inter"/>
              <a:cs typeface="Inter"/>
              <a:sym typeface="Inter"/>
            </a:endParaRPr>
          </a:p>
          <a:p>
            <a:pPr indent="-339725" lvl="1" marL="9144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P-4: 70cm×40cm×50cm,Wt: 150kg,Economy, Cost of Delay: 30</a:t>
            </a:r>
            <a:endParaRPr sz="1750">
              <a:solidFill>
                <a:srgbClr val="E0D6DE"/>
              </a:solidFill>
              <a:latin typeface="Inter"/>
              <a:ea typeface="Inter"/>
              <a:cs typeface="Inter"/>
              <a:sym typeface="Inter"/>
            </a:endParaRPr>
          </a:p>
          <a:p>
            <a:pPr indent="-339725" lvl="0" marL="45720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Cost per ULD carrying a Priority package: K = 40</a:t>
            </a:r>
            <a:endParaRPr sz="1750">
              <a:solidFill>
                <a:srgbClr val="E0D6DE"/>
              </a:solidFill>
              <a:latin typeface="Inter"/>
              <a:ea typeface="Inter"/>
              <a:cs typeface="Inter"/>
              <a:sym typeface="Inter"/>
            </a:endParaRPr>
          </a:p>
          <a:p>
            <a:pPr indent="0" lvl="0" marL="0" marR="0" rtl="0" algn="l">
              <a:lnSpc>
                <a:spcPct val="162857"/>
              </a:lnSpc>
              <a:spcBef>
                <a:spcPts val="0"/>
              </a:spcBef>
              <a:spcAft>
                <a:spcPts val="0"/>
              </a:spcAft>
              <a:buClr>
                <a:srgbClr val="E0D6DE"/>
              </a:buClr>
              <a:buSzPts val="1750"/>
              <a:buFont typeface="Inter"/>
              <a:buNone/>
            </a:pPr>
            <a:r>
              <a:t/>
            </a:r>
            <a:endParaRPr sz="1750">
              <a:solidFill>
                <a:srgbClr val="E0D6DE"/>
              </a:solidFill>
              <a:latin typeface="Inter"/>
              <a:ea typeface="Inter"/>
              <a:cs typeface="Inter"/>
              <a:sym typeface="Inter"/>
            </a:endParaRPr>
          </a:p>
        </p:txBody>
      </p:sp>
      <p:pic>
        <p:nvPicPr>
          <p:cNvPr descr="preencoded.png" id="169" name="Google Shape;169;p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214b716420_1_110"/>
          <p:cNvSpPr/>
          <p:nvPr/>
        </p:nvSpPr>
        <p:spPr>
          <a:xfrm>
            <a:off x="1620775" y="13512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 Step 1: Packing Results</a:t>
            </a:r>
            <a:endParaRPr b="0" i="0" sz="4000" u="none" cap="none" strike="noStrike"/>
          </a:p>
        </p:txBody>
      </p:sp>
      <p:sp>
        <p:nvSpPr>
          <p:cNvPr id="176" name="Google Shape;176;g3214b716420_1_110"/>
          <p:cNvSpPr/>
          <p:nvPr/>
        </p:nvSpPr>
        <p:spPr>
          <a:xfrm>
            <a:off x="1705050" y="2569150"/>
            <a:ext cx="11220300" cy="38859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214b716420_1_110"/>
          <p:cNvSpPr/>
          <p:nvPr/>
        </p:nvSpPr>
        <p:spPr>
          <a:xfrm>
            <a:off x="2248225" y="2908875"/>
            <a:ext cx="9844800" cy="32898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None/>
            </a:pPr>
            <a:r>
              <a:rPr lang="en-US" sz="2050">
                <a:solidFill>
                  <a:srgbClr val="E0D6DE"/>
                </a:solidFill>
                <a:latin typeface="Inter"/>
                <a:ea typeface="Inter"/>
                <a:cs typeface="Inter"/>
                <a:sym typeface="Inter"/>
              </a:rPr>
              <a:t> Packed in ULD-1:</a:t>
            </a:r>
            <a:endParaRPr sz="20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 P-1 at coordinates (0,0,0) to (40,50,70)</a:t>
            </a:r>
            <a:endParaRPr sz="18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 P-2 at coordinates (40,0,0) to (80,50,70)</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rPr lang="en-US" sz="1950">
                <a:solidFill>
                  <a:srgbClr val="E0D6DE"/>
                </a:solidFill>
                <a:latin typeface="Inter"/>
                <a:ea typeface="Inter"/>
                <a:cs typeface="Inter"/>
                <a:sym typeface="Inter"/>
              </a:rPr>
              <a:t> </a:t>
            </a:r>
            <a:r>
              <a:rPr lang="en-US" sz="2050">
                <a:solidFill>
                  <a:srgbClr val="E0D6DE"/>
                </a:solidFill>
                <a:latin typeface="Inter"/>
                <a:ea typeface="Inter"/>
                <a:cs typeface="Inter"/>
                <a:sym typeface="Inter"/>
              </a:rPr>
              <a:t>Packed in ULD-2:</a:t>
            </a:r>
            <a:endParaRPr sz="20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 P-4 at coordinates (0,0,0) to (40,50,70)</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rPr lang="en-US" sz="2050">
                <a:solidFill>
                  <a:srgbClr val="E0D6DE"/>
                </a:solidFill>
                <a:latin typeface="Inter"/>
                <a:ea typeface="Inter"/>
                <a:cs typeface="Inter"/>
                <a:sym typeface="Inter"/>
              </a:rPr>
              <a:t> Unpacked:</a:t>
            </a:r>
            <a:endParaRPr sz="20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 P-3: Not packed due to weight or space constraints</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850">
              <a:solidFill>
                <a:srgbClr val="E0D6DE"/>
              </a:solidFill>
              <a:latin typeface="Inter"/>
              <a:ea typeface="Inter"/>
              <a:cs typeface="Inter"/>
              <a:sym typeface="Inter"/>
            </a:endParaRPr>
          </a:p>
        </p:txBody>
      </p:sp>
      <p:sp>
        <p:nvSpPr>
          <p:cNvPr id="178" name="Google Shape;178;g3214b716420_1_110"/>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214b716420_1_119"/>
          <p:cNvSpPr/>
          <p:nvPr/>
        </p:nvSpPr>
        <p:spPr>
          <a:xfrm>
            <a:off x="1620775" y="6654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Step 2: Void Space Calculations</a:t>
            </a:r>
            <a:endParaRPr b="0" i="0" sz="4000" u="none" cap="none" strike="noStrike"/>
          </a:p>
        </p:txBody>
      </p:sp>
      <p:sp>
        <p:nvSpPr>
          <p:cNvPr id="185" name="Google Shape;185;g3214b716420_1_119"/>
          <p:cNvSpPr/>
          <p:nvPr/>
        </p:nvSpPr>
        <p:spPr>
          <a:xfrm>
            <a:off x="1705050" y="1883350"/>
            <a:ext cx="11220300" cy="51579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214b716420_1_119"/>
          <p:cNvSpPr/>
          <p:nvPr/>
        </p:nvSpPr>
        <p:spPr>
          <a:xfrm>
            <a:off x="2248225" y="2223075"/>
            <a:ext cx="9844800" cy="4580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Clr>
                <a:schemeClr val="dk1"/>
              </a:buClr>
              <a:buSzPts val="1100"/>
              <a:buFont typeface="Arial"/>
              <a:buNone/>
            </a:pPr>
            <a:r>
              <a:rPr lang="en-US" sz="2050">
                <a:solidFill>
                  <a:srgbClr val="E0D6DE"/>
                </a:solidFill>
                <a:latin typeface="Inter"/>
                <a:ea typeface="Inter"/>
                <a:cs typeface="Inter"/>
                <a:sym typeface="Inter"/>
              </a:rPr>
              <a:t>For ULD-1:</a:t>
            </a:r>
            <a:endParaRPr sz="2050">
              <a:solidFill>
                <a:srgbClr val="E0D6DE"/>
              </a:solidFill>
              <a:latin typeface="Inter"/>
              <a:ea typeface="Inter"/>
              <a:cs typeface="Inter"/>
              <a:sym typeface="Inter"/>
            </a:endParaRPr>
          </a:p>
          <a:p>
            <a:pPr indent="0" lvl="0" marL="457200" rtl="0" algn="l">
              <a:lnSpc>
                <a:spcPct val="160000"/>
              </a:lnSpc>
              <a:spcBef>
                <a:spcPts val="0"/>
              </a:spcBef>
              <a:spcAft>
                <a:spcPts val="0"/>
              </a:spcAft>
              <a:buClr>
                <a:schemeClr val="dk1"/>
              </a:buClr>
              <a:buSzPts val="1100"/>
              <a:buFont typeface="Arial"/>
              <a:buNone/>
            </a:pPr>
            <a:r>
              <a:rPr lang="en-US" sz="2050">
                <a:solidFill>
                  <a:srgbClr val="E0D6DE"/>
                </a:solidFill>
                <a:latin typeface="Inter"/>
                <a:ea typeface="Inter"/>
                <a:cs typeface="Inter"/>
                <a:sym typeface="Inter"/>
              </a:rPr>
              <a:t> </a:t>
            </a:r>
            <a:r>
              <a:rPr lang="en-US" sz="1850">
                <a:solidFill>
                  <a:srgbClr val="E0D6DE"/>
                </a:solidFill>
                <a:latin typeface="Inter"/>
                <a:ea typeface="Inter"/>
                <a:cs typeface="Inter"/>
                <a:sym typeface="Inter"/>
              </a:rPr>
              <a:t>Total Volume: 100 × 80 ×80 = 640,000</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Clr>
                <a:schemeClr val="dk1"/>
              </a:buClr>
              <a:buSzPts val="1100"/>
              <a:buFont typeface="Arial"/>
              <a:buNone/>
            </a:pPr>
            <a:r>
              <a:rPr lang="en-US" sz="2050">
                <a:solidFill>
                  <a:srgbClr val="E0D6DE"/>
                </a:solidFill>
                <a:latin typeface="Inter"/>
                <a:ea typeface="Inter"/>
                <a:cs typeface="Inter"/>
                <a:sym typeface="Inter"/>
              </a:rPr>
              <a:t> </a:t>
            </a:r>
            <a:r>
              <a:rPr lang="en-US" sz="1850">
                <a:solidFill>
                  <a:srgbClr val="E0D6DE"/>
                </a:solidFill>
                <a:latin typeface="Inter"/>
                <a:ea typeface="Inter"/>
                <a:cs typeface="Inter"/>
                <a:sym typeface="Inter"/>
              </a:rPr>
              <a:t>Packed Volume: 2 ×(70×40×50) = 280,000</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None/>
            </a:pPr>
            <a:r>
              <a:rPr lang="en-US" sz="1850">
                <a:solidFill>
                  <a:srgbClr val="E0D6DE"/>
                </a:solidFill>
                <a:latin typeface="Inter"/>
                <a:ea typeface="Inter"/>
                <a:cs typeface="Inter"/>
                <a:sym typeface="Inter"/>
              </a:rPr>
              <a:t> Void Space: 640,000 − 280,000 = 360,000</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None/>
            </a:pPr>
            <a:r>
              <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lang="en-US" sz="2050">
                <a:solidFill>
                  <a:srgbClr val="E0D6DE"/>
                </a:solidFill>
                <a:latin typeface="Inter"/>
                <a:ea typeface="Inter"/>
                <a:cs typeface="Inter"/>
                <a:sym typeface="Inter"/>
              </a:rPr>
              <a:t> For ULD-2:</a:t>
            </a:r>
            <a:endParaRPr sz="2050">
              <a:solidFill>
                <a:srgbClr val="E0D6DE"/>
              </a:solidFill>
              <a:latin typeface="Inter"/>
              <a:ea typeface="Inter"/>
              <a:cs typeface="Inter"/>
              <a:sym typeface="Inter"/>
            </a:endParaRPr>
          </a:p>
          <a:p>
            <a:pPr indent="0" lvl="0" marL="457200" rtl="0" algn="l">
              <a:lnSpc>
                <a:spcPct val="160000"/>
              </a:lnSpc>
              <a:spcBef>
                <a:spcPts val="0"/>
              </a:spcBef>
              <a:spcAft>
                <a:spcPts val="0"/>
              </a:spcAft>
              <a:buClr>
                <a:schemeClr val="dk1"/>
              </a:buClr>
              <a:buSzPts val="1100"/>
              <a:buFont typeface="Arial"/>
              <a:buNone/>
            </a:pPr>
            <a:r>
              <a:rPr lang="en-US" sz="1850">
                <a:solidFill>
                  <a:srgbClr val="E0D6DE"/>
                </a:solidFill>
                <a:latin typeface="Inter"/>
                <a:ea typeface="Inter"/>
                <a:cs typeface="Inter"/>
                <a:sym typeface="Inter"/>
              </a:rPr>
              <a:t> Total Volume: 100 × 80 ×80 = 640,000</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Clr>
                <a:schemeClr val="dk1"/>
              </a:buClr>
              <a:buSzPts val="1100"/>
              <a:buFont typeface="Arial"/>
              <a:buNone/>
            </a:pPr>
            <a:r>
              <a:rPr lang="en-US" sz="1850">
                <a:solidFill>
                  <a:srgbClr val="E0D6DE"/>
                </a:solidFill>
                <a:latin typeface="Inter"/>
                <a:ea typeface="Inter"/>
                <a:cs typeface="Inter"/>
                <a:sym typeface="Inter"/>
              </a:rPr>
              <a:t> Packed Volume: 70 ×40×50 = 140,000</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Clr>
                <a:schemeClr val="dk1"/>
              </a:buClr>
              <a:buSzPts val="1100"/>
              <a:buFont typeface="Arial"/>
              <a:buNone/>
            </a:pPr>
            <a:r>
              <a:rPr lang="en-US" sz="1850">
                <a:solidFill>
                  <a:srgbClr val="E0D6DE"/>
                </a:solidFill>
                <a:latin typeface="Inter"/>
                <a:ea typeface="Inter"/>
                <a:cs typeface="Inter"/>
                <a:sym typeface="Inter"/>
              </a:rPr>
              <a:t> Void Space: 640,000 − 140,000 = 500,000</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2050">
              <a:solidFill>
                <a:srgbClr val="E0D6DE"/>
              </a:solidFill>
              <a:latin typeface="Inter"/>
              <a:ea typeface="Inter"/>
              <a:cs typeface="Inter"/>
              <a:sym typeface="Inter"/>
            </a:endParaRPr>
          </a:p>
        </p:txBody>
      </p:sp>
      <p:sp>
        <p:nvSpPr>
          <p:cNvPr id="187" name="Google Shape;187;g3214b716420_1_119"/>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214b716420_1_128"/>
          <p:cNvSpPr/>
          <p:nvPr/>
        </p:nvSpPr>
        <p:spPr>
          <a:xfrm>
            <a:off x="1620775" y="6654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 Step 3: Cost Optimization</a:t>
            </a:r>
            <a:endParaRPr b="0" i="0" sz="4000" u="none" cap="none" strike="noStrike"/>
          </a:p>
        </p:txBody>
      </p:sp>
      <p:sp>
        <p:nvSpPr>
          <p:cNvPr id="194" name="Google Shape;194;g3214b716420_1_128"/>
          <p:cNvSpPr/>
          <p:nvPr/>
        </p:nvSpPr>
        <p:spPr>
          <a:xfrm>
            <a:off x="1705050" y="1883350"/>
            <a:ext cx="11220300" cy="51579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214b716420_1_128"/>
          <p:cNvSpPr/>
          <p:nvPr/>
        </p:nvSpPr>
        <p:spPr>
          <a:xfrm>
            <a:off x="2248225" y="2223075"/>
            <a:ext cx="9844800" cy="4580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None/>
            </a:pPr>
            <a:r>
              <a:rPr lang="en-US" sz="2150">
                <a:solidFill>
                  <a:srgbClr val="E0D6DE"/>
                </a:solidFill>
                <a:latin typeface="Inter"/>
                <a:ea typeface="Inter"/>
                <a:cs typeface="Inter"/>
                <a:sym typeface="Inter"/>
              </a:rPr>
              <a:t>Priority ULD cost:</a:t>
            </a:r>
            <a:endParaRPr sz="2150">
              <a:solidFill>
                <a:srgbClr val="E0D6DE"/>
              </a:solidFill>
              <a:latin typeface="Inter"/>
              <a:ea typeface="Inter"/>
              <a:cs typeface="Inter"/>
              <a:sym typeface="Inter"/>
            </a:endParaRPr>
          </a:p>
          <a:p>
            <a:pPr indent="-352425" lvl="0" marL="457200" rtl="0" algn="l">
              <a:lnSpc>
                <a:spcPct val="160000"/>
              </a:lnSpc>
              <a:spcBef>
                <a:spcPts val="0"/>
              </a:spcBef>
              <a:spcAft>
                <a:spcPts val="0"/>
              </a:spcAft>
              <a:buClr>
                <a:srgbClr val="E0D6DE"/>
              </a:buClr>
              <a:buSzPts val="1950"/>
              <a:buFont typeface="Inter"/>
              <a:buChar char="●"/>
            </a:pPr>
            <a:r>
              <a:rPr lang="en-US" sz="1950">
                <a:solidFill>
                  <a:srgbClr val="E0D6DE"/>
                </a:solidFill>
                <a:latin typeface="Inter"/>
                <a:ea typeface="Inter"/>
                <a:cs typeface="Inter"/>
                <a:sym typeface="Inter"/>
              </a:rPr>
              <a:t> 1 ×K =1×40=40 </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lang="en-US" sz="2150">
                <a:solidFill>
                  <a:srgbClr val="E0D6DE"/>
                </a:solidFill>
                <a:latin typeface="Inter"/>
                <a:ea typeface="Inter"/>
                <a:cs typeface="Inter"/>
                <a:sym typeface="Inter"/>
              </a:rPr>
              <a:t>Economy package delays (P-3 unpacked):</a:t>
            </a:r>
            <a:endParaRPr sz="2150">
              <a:solidFill>
                <a:srgbClr val="E0D6DE"/>
              </a:solidFill>
              <a:latin typeface="Inter"/>
              <a:ea typeface="Inter"/>
              <a:cs typeface="Inter"/>
              <a:sym typeface="Inter"/>
            </a:endParaRPr>
          </a:p>
          <a:p>
            <a:pPr indent="-358775" lvl="0" marL="457200" rtl="0" algn="l">
              <a:lnSpc>
                <a:spcPct val="160000"/>
              </a:lnSpc>
              <a:spcBef>
                <a:spcPts val="0"/>
              </a:spcBef>
              <a:spcAft>
                <a:spcPts val="0"/>
              </a:spcAft>
              <a:buClr>
                <a:srgbClr val="E0D6DE"/>
              </a:buClr>
              <a:buSzPts val="2050"/>
              <a:buFont typeface="Inter"/>
              <a:buChar char="●"/>
            </a:pPr>
            <a:r>
              <a:rPr lang="en-US" sz="2050">
                <a:solidFill>
                  <a:srgbClr val="E0D6DE"/>
                </a:solidFill>
                <a:latin typeface="Inter"/>
                <a:ea typeface="Inter"/>
                <a:cs typeface="Inter"/>
                <a:sym typeface="Inter"/>
              </a:rPr>
              <a:t> </a:t>
            </a:r>
            <a:r>
              <a:rPr lang="en-US" sz="1950">
                <a:solidFill>
                  <a:srgbClr val="E0D6DE"/>
                </a:solidFill>
                <a:latin typeface="Inter"/>
                <a:ea typeface="Inter"/>
                <a:cs typeface="Inter"/>
                <a:sym typeface="Inter"/>
              </a:rPr>
              <a:t>Cost of delay: 20</a:t>
            </a:r>
            <a:endParaRPr sz="1950">
              <a:solidFill>
                <a:srgbClr val="E0D6DE"/>
              </a:solidFill>
              <a:latin typeface="Inter"/>
              <a:ea typeface="Inter"/>
              <a:cs typeface="Inter"/>
              <a:sym typeface="Inter"/>
            </a:endParaRPr>
          </a:p>
          <a:p>
            <a:pPr indent="0" lvl="0" marL="457200" rtl="0" algn="l">
              <a:lnSpc>
                <a:spcPct val="160000"/>
              </a:lnSpc>
              <a:spcBef>
                <a:spcPts val="0"/>
              </a:spcBef>
              <a:spcAft>
                <a:spcPts val="0"/>
              </a:spcAft>
              <a:buNone/>
            </a:pPr>
            <a:r>
              <a:t/>
            </a:r>
            <a:endParaRPr sz="20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lang="en-US" sz="2150">
                <a:solidFill>
                  <a:srgbClr val="E0D6DE"/>
                </a:solidFill>
                <a:latin typeface="Inter"/>
                <a:ea typeface="Inter"/>
                <a:cs typeface="Inter"/>
                <a:sym typeface="Inter"/>
              </a:rPr>
              <a:t> Total Cost:</a:t>
            </a:r>
            <a:endParaRPr sz="2150">
              <a:solidFill>
                <a:srgbClr val="E0D6DE"/>
              </a:solidFill>
              <a:latin typeface="Inter"/>
              <a:ea typeface="Inter"/>
              <a:cs typeface="Inter"/>
              <a:sym typeface="Inter"/>
            </a:endParaRPr>
          </a:p>
          <a:p>
            <a:pPr indent="-352425" lvl="0" marL="457200" rtl="0" algn="l">
              <a:lnSpc>
                <a:spcPct val="160000"/>
              </a:lnSpc>
              <a:spcBef>
                <a:spcPts val="0"/>
              </a:spcBef>
              <a:spcAft>
                <a:spcPts val="0"/>
              </a:spcAft>
              <a:buClr>
                <a:srgbClr val="E0D6DE"/>
              </a:buClr>
              <a:buSzPts val="1950"/>
              <a:buFont typeface="Inter"/>
              <a:buChar char="●"/>
            </a:pPr>
            <a:r>
              <a:rPr lang="en-US" sz="1950">
                <a:solidFill>
                  <a:srgbClr val="E0D6DE"/>
                </a:solidFill>
                <a:latin typeface="Inter"/>
                <a:ea typeface="Inter"/>
                <a:cs typeface="Inter"/>
                <a:sym typeface="Inter"/>
              </a:rPr>
              <a:t> Cost = 40+20 = 60</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2050">
              <a:solidFill>
                <a:srgbClr val="E0D6DE"/>
              </a:solidFill>
              <a:latin typeface="Inter"/>
              <a:ea typeface="Inter"/>
              <a:cs typeface="Inter"/>
              <a:sym typeface="Inter"/>
            </a:endParaRPr>
          </a:p>
        </p:txBody>
      </p:sp>
      <p:sp>
        <p:nvSpPr>
          <p:cNvPr id="196" name="Google Shape;196;g3214b716420_1_128"/>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214b716420_1_140"/>
          <p:cNvSpPr/>
          <p:nvPr/>
        </p:nvSpPr>
        <p:spPr>
          <a:xfrm>
            <a:off x="1620775" y="4368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Step 4: Final Results</a:t>
            </a:r>
            <a:endParaRPr b="0" i="0" sz="4000" u="none" cap="none" strike="noStrike"/>
          </a:p>
        </p:txBody>
      </p:sp>
      <p:sp>
        <p:nvSpPr>
          <p:cNvPr id="203" name="Google Shape;203;g3214b716420_1_140"/>
          <p:cNvSpPr/>
          <p:nvPr/>
        </p:nvSpPr>
        <p:spPr>
          <a:xfrm>
            <a:off x="1705050" y="1582625"/>
            <a:ext cx="11220300" cy="58980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214b716420_1_140"/>
          <p:cNvSpPr/>
          <p:nvPr/>
        </p:nvSpPr>
        <p:spPr>
          <a:xfrm>
            <a:off x="2248225" y="1994475"/>
            <a:ext cx="9844800" cy="4580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None/>
            </a:pPr>
            <a:r>
              <a:rPr lang="en-US" sz="2150">
                <a:solidFill>
                  <a:srgbClr val="E0D6DE"/>
                </a:solidFill>
                <a:latin typeface="Inter"/>
                <a:ea typeface="Inter"/>
                <a:cs typeface="Inter"/>
                <a:sym typeface="Inter"/>
              </a:rPr>
              <a:t>Packed Volume:</a:t>
            </a:r>
            <a:endParaRPr sz="2150">
              <a:solidFill>
                <a:srgbClr val="E0D6DE"/>
              </a:solidFill>
              <a:latin typeface="Inter"/>
              <a:ea typeface="Inter"/>
              <a:cs typeface="Inter"/>
              <a:sym typeface="Inter"/>
            </a:endParaRPr>
          </a:p>
          <a:p>
            <a:pPr indent="-317500" lvl="0" marL="457200" rtl="0" algn="l">
              <a:lnSpc>
                <a:spcPct val="160000"/>
              </a:lnSpc>
              <a:spcBef>
                <a:spcPts val="0"/>
              </a:spcBef>
              <a:spcAft>
                <a:spcPts val="0"/>
              </a:spcAft>
              <a:buClr>
                <a:srgbClr val="E0D6DE"/>
              </a:buClr>
              <a:buSzPts val="1400"/>
              <a:buFont typeface="Inter"/>
              <a:buChar char="●"/>
            </a:pPr>
            <a:r>
              <a:rPr lang="en-US" sz="2150">
                <a:solidFill>
                  <a:srgbClr val="E0D6DE"/>
                </a:solidFill>
                <a:latin typeface="Inter"/>
                <a:ea typeface="Inter"/>
                <a:cs typeface="Inter"/>
                <a:sym typeface="Inter"/>
              </a:rPr>
              <a:t> </a:t>
            </a:r>
            <a:r>
              <a:rPr lang="en-US" sz="1950">
                <a:solidFill>
                  <a:srgbClr val="E0D6DE"/>
                </a:solidFill>
                <a:latin typeface="Inter"/>
                <a:ea typeface="Inter"/>
                <a:cs typeface="Inter"/>
                <a:sym typeface="Inter"/>
              </a:rPr>
              <a:t>280,000 +140,000= 420,000</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rPr lang="en-US" sz="2150">
                <a:solidFill>
                  <a:srgbClr val="E0D6DE"/>
                </a:solidFill>
                <a:latin typeface="Inter"/>
                <a:ea typeface="Inter"/>
                <a:cs typeface="Inter"/>
                <a:sym typeface="Inter"/>
              </a:rPr>
              <a:t> </a:t>
            </a:r>
            <a:r>
              <a:rPr lang="en-US" sz="2250">
                <a:solidFill>
                  <a:srgbClr val="E0D6DE"/>
                </a:solidFill>
                <a:latin typeface="Inter"/>
                <a:ea typeface="Inter"/>
                <a:cs typeface="Inter"/>
                <a:sym typeface="Inter"/>
              </a:rPr>
              <a:t>Void Space:</a:t>
            </a:r>
            <a:endParaRPr sz="2250">
              <a:solidFill>
                <a:srgbClr val="E0D6DE"/>
              </a:solidFill>
              <a:latin typeface="Inter"/>
              <a:ea typeface="Inter"/>
              <a:cs typeface="Inter"/>
              <a:sym typeface="Inter"/>
            </a:endParaRPr>
          </a:p>
          <a:p>
            <a:pPr indent="-317500" lvl="0" marL="457200" rtl="0" algn="l">
              <a:lnSpc>
                <a:spcPct val="160000"/>
              </a:lnSpc>
              <a:spcBef>
                <a:spcPts val="0"/>
              </a:spcBef>
              <a:spcAft>
                <a:spcPts val="0"/>
              </a:spcAft>
              <a:buClr>
                <a:srgbClr val="E0D6DE"/>
              </a:buClr>
              <a:buSzPts val="1400"/>
              <a:buFont typeface="Inter"/>
              <a:buChar char="●"/>
            </a:pPr>
            <a:r>
              <a:rPr lang="en-US" sz="2150">
                <a:solidFill>
                  <a:srgbClr val="E0D6DE"/>
                </a:solidFill>
                <a:latin typeface="Inter"/>
                <a:ea typeface="Inter"/>
                <a:cs typeface="Inter"/>
                <a:sym typeface="Inter"/>
              </a:rPr>
              <a:t> </a:t>
            </a:r>
            <a:r>
              <a:rPr lang="en-US" sz="1950">
                <a:solidFill>
                  <a:srgbClr val="E0D6DE"/>
                </a:solidFill>
                <a:latin typeface="Inter"/>
                <a:ea typeface="Inter"/>
                <a:cs typeface="Inter"/>
                <a:sym typeface="Inter"/>
              </a:rPr>
              <a:t>360,000 +500,000 = 860,000</a:t>
            </a:r>
            <a:endParaRPr sz="1950">
              <a:solidFill>
                <a:srgbClr val="E0D6DE"/>
              </a:solidFill>
              <a:latin typeface="Inter"/>
              <a:ea typeface="Inter"/>
              <a:cs typeface="Inter"/>
              <a:sym typeface="Inter"/>
            </a:endParaRPr>
          </a:p>
          <a:p>
            <a:pPr indent="0" lvl="0" marL="457200" rtl="0" algn="l">
              <a:lnSpc>
                <a:spcPct val="160000"/>
              </a:lnSpc>
              <a:spcBef>
                <a:spcPts val="0"/>
              </a:spcBef>
              <a:spcAft>
                <a:spcPts val="0"/>
              </a:spcAft>
              <a:buNone/>
            </a:pPr>
            <a:r>
              <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lang="en-US" sz="2150">
                <a:solidFill>
                  <a:srgbClr val="E0D6DE"/>
                </a:solidFill>
                <a:latin typeface="Inter"/>
                <a:ea typeface="Inter"/>
                <a:cs typeface="Inter"/>
                <a:sym typeface="Inter"/>
              </a:rPr>
              <a:t> Unpacked Volume:</a:t>
            </a:r>
            <a:endParaRPr sz="2150">
              <a:solidFill>
                <a:srgbClr val="E0D6DE"/>
              </a:solidFill>
              <a:latin typeface="Inter"/>
              <a:ea typeface="Inter"/>
              <a:cs typeface="Inter"/>
              <a:sym typeface="Inter"/>
            </a:endParaRPr>
          </a:p>
          <a:p>
            <a:pPr indent="-317500" lvl="0" marL="457200" rtl="0" algn="l">
              <a:lnSpc>
                <a:spcPct val="160000"/>
              </a:lnSpc>
              <a:spcBef>
                <a:spcPts val="0"/>
              </a:spcBef>
              <a:spcAft>
                <a:spcPts val="0"/>
              </a:spcAft>
              <a:buClr>
                <a:srgbClr val="E0D6DE"/>
              </a:buClr>
              <a:buSzPts val="1400"/>
              <a:buFont typeface="Inter"/>
              <a:buChar char="●"/>
            </a:pPr>
            <a:r>
              <a:rPr lang="en-US" sz="2150">
                <a:solidFill>
                  <a:srgbClr val="E0D6DE"/>
                </a:solidFill>
                <a:latin typeface="Inter"/>
                <a:ea typeface="Inter"/>
                <a:cs typeface="Inter"/>
                <a:sym typeface="Inter"/>
              </a:rPr>
              <a:t> </a:t>
            </a:r>
            <a:r>
              <a:rPr lang="en-US" sz="1950">
                <a:solidFill>
                  <a:srgbClr val="E0D6DE"/>
                </a:solidFill>
                <a:latin typeface="Inter"/>
                <a:ea typeface="Inter"/>
                <a:cs typeface="Inter"/>
                <a:sym typeface="Inter"/>
              </a:rPr>
              <a:t>70 ×40×50 =140,000</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9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rPr lang="en-US" sz="2150">
                <a:solidFill>
                  <a:srgbClr val="E0D6DE"/>
                </a:solidFill>
                <a:latin typeface="Inter"/>
                <a:ea typeface="Inter"/>
                <a:cs typeface="Inter"/>
                <a:sym typeface="Inter"/>
              </a:rPr>
              <a:t>Total Cost = 60</a:t>
            </a:r>
            <a:endParaRPr sz="2150">
              <a:solidFill>
                <a:srgbClr val="E0D6DE"/>
              </a:solidFill>
              <a:latin typeface="Inter"/>
              <a:ea typeface="Inter"/>
              <a:cs typeface="Inter"/>
              <a:sym typeface="Inter"/>
            </a:endParaRPr>
          </a:p>
        </p:txBody>
      </p:sp>
      <p:sp>
        <p:nvSpPr>
          <p:cNvPr id="205" name="Google Shape;205;g3214b716420_1_140"/>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214b716420_1_149"/>
          <p:cNvSpPr/>
          <p:nvPr/>
        </p:nvSpPr>
        <p:spPr>
          <a:xfrm>
            <a:off x="1163575" y="4368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Visualization</a:t>
            </a:r>
            <a:endParaRPr b="0" i="0" sz="4000" u="none" cap="none" strike="noStrike"/>
          </a:p>
        </p:txBody>
      </p:sp>
      <p:pic>
        <p:nvPicPr>
          <p:cNvPr id="212" name="Google Shape;212;g3214b716420_1_149"/>
          <p:cNvPicPr preferRelativeResize="0"/>
          <p:nvPr/>
        </p:nvPicPr>
        <p:blipFill>
          <a:blip r:embed="rId3">
            <a:alphaModFix/>
          </a:blip>
          <a:stretch>
            <a:fillRect/>
          </a:stretch>
        </p:blipFill>
        <p:spPr>
          <a:xfrm>
            <a:off x="1066800" y="1486825"/>
            <a:ext cx="5899650" cy="5662924"/>
          </a:xfrm>
          <a:prstGeom prst="rect">
            <a:avLst/>
          </a:prstGeom>
          <a:noFill/>
          <a:ln>
            <a:noFill/>
          </a:ln>
        </p:spPr>
      </p:pic>
      <p:pic>
        <p:nvPicPr>
          <p:cNvPr id="213" name="Google Shape;213;g3214b716420_1_149"/>
          <p:cNvPicPr preferRelativeResize="0"/>
          <p:nvPr/>
        </p:nvPicPr>
        <p:blipFill>
          <a:blip r:embed="rId4">
            <a:alphaModFix/>
          </a:blip>
          <a:stretch>
            <a:fillRect/>
          </a:stretch>
        </p:blipFill>
        <p:spPr>
          <a:xfrm>
            <a:off x="7683000" y="1486291"/>
            <a:ext cx="5899649" cy="5651608"/>
          </a:xfrm>
          <a:prstGeom prst="rect">
            <a:avLst/>
          </a:prstGeom>
          <a:noFill/>
          <a:ln>
            <a:noFill/>
          </a:ln>
        </p:spPr>
      </p:pic>
      <p:sp>
        <p:nvSpPr>
          <p:cNvPr id="214" name="Google Shape;214;g3214b716420_1_149"/>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214b716420_1_100"/>
          <p:cNvSpPr/>
          <p:nvPr/>
        </p:nvSpPr>
        <p:spPr>
          <a:xfrm>
            <a:off x="6280200" y="2052674"/>
            <a:ext cx="7556400" cy="38745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r-l : Number of packet subset considered</a:t>
            </a:r>
            <a:endParaRPr sz="1750">
              <a:solidFill>
                <a:srgbClr val="E0D6DE"/>
              </a:solidFill>
              <a:latin typeface="Inter"/>
              <a:ea typeface="Inter"/>
              <a:cs typeface="Inter"/>
              <a:sym typeface="Inter"/>
            </a:endParaRPr>
          </a:p>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n logn : Sorting the packages</a:t>
            </a:r>
            <a:endParaRPr sz="1750">
              <a:solidFill>
                <a:srgbClr val="E0D6DE"/>
              </a:solidFill>
              <a:latin typeface="Inter"/>
              <a:ea typeface="Inter"/>
              <a:cs typeface="Inter"/>
              <a:sym typeface="Inter"/>
            </a:endParaRPr>
          </a:p>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m! : Permutation for m ULDs</a:t>
            </a:r>
            <a:endParaRPr sz="1750">
              <a:solidFill>
                <a:srgbClr val="E0D6DE"/>
              </a:solidFill>
              <a:latin typeface="Inter"/>
              <a:ea typeface="Inter"/>
              <a:cs typeface="Inter"/>
              <a:sym typeface="Inter"/>
            </a:endParaRPr>
          </a:p>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k.m : Number of potential orientations</a:t>
            </a:r>
            <a:endParaRPr sz="1750">
              <a:solidFill>
                <a:srgbClr val="E0D6DE"/>
              </a:solidFill>
              <a:latin typeface="Inter"/>
              <a:ea typeface="Inter"/>
              <a:cs typeface="Inter"/>
              <a:sym typeface="Inter"/>
            </a:endParaRPr>
          </a:p>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𝛼 : Worst case for rectpack packing, proportional to (Area_ULD/Area_Package)^2, which is </a:t>
            </a:r>
            <a:r>
              <a:rPr lang="en-US" sz="1750">
                <a:solidFill>
                  <a:srgbClr val="E0D6DE"/>
                </a:solidFill>
                <a:latin typeface="Inter"/>
                <a:ea typeface="Inter"/>
                <a:cs typeface="Inter"/>
                <a:sym typeface="Inter"/>
              </a:rPr>
              <a:t>around</a:t>
            </a:r>
            <a:r>
              <a:rPr lang="en-US" sz="1750">
                <a:solidFill>
                  <a:srgbClr val="E0D6DE"/>
                </a:solidFill>
                <a:latin typeface="Inter"/>
                <a:ea typeface="Inter"/>
                <a:cs typeface="Inter"/>
                <a:sym typeface="Inter"/>
              </a:rPr>
              <a:t> 1000 in our case.</a:t>
            </a:r>
            <a:endParaRPr sz="1750">
              <a:solidFill>
                <a:srgbClr val="E0D6DE"/>
              </a:solidFill>
              <a:latin typeface="Inter"/>
              <a:ea typeface="Inter"/>
              <a:cs typeface="Inter"/>
              <a:sym typeface="Inter"/>
            </a:endParaRPr>
          </a:p>
          <a:p>
            <a:pPr indent="-339725" lvl="0" marL="457200" marR="0" rtl="0" algn="l">
              <a:lnSpc>
                <a:spcPct val="162857"/>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t : Number of threads</a:t>
            </a:r>
            <a:endParaRPr sz="1750">
              <a:solidFill>
                <a:srgbClr val="E0D6DE"/>
              </a:solidFill>
              <a:latin typeface="Inter"/>
              <a:ea typeface="Inter"/>
              <a:cs typeface="Inter"/>
              <a:sym typeface="Inter"/>
            </a:endParaRPr>
          </a:p>
        </p:txBody>
      </p:sp>
      <p:sp>
        <p:nvSpPr>
          <p:cNvPr id="221" name="Google Shape;221;g3214b716420_1_100"/>
          <p:cNvSpPr/>
          <p:nvPr/>
        </p:nvSpPr>
        <p:spPr>
          <a:xfrm>
            <a:off x="-18325" y="7475"/>
            <a:ext cx="5846700" cy="822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g3214b716420_1_100"/>
          <p:cNvSpPr txBox="1"/>
          <p:nvPr/>
        </p:nvSpPr>
        <p:spPr>
          <a:xfrm>
            <a:off x="699725" y="740025"/>
            <a:ext cx="4524300" cy="19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214b716420_1_100"/>
          <p:cNvSpPr/>
          <p:nvPr/>
        </p:nvSpPr>
        <p:spPr>
          <a:xfrm>
            <a:off x="144333" y="1216050"/>
            <a:ext cx="5562600" cy="744300"/>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FF8AAF"/>
              </a:buClr>
              <a:buSzPts val="4650"/>
              <a:buFont typeface="Petrona"/>
              <a:buNone/>
            </a:pPr>
            <a:r>
              <a:rPr b="1" i="0" lang="en-US" sz="4650" u="none" cap="none" strike="noStrike">
                <a:solidFill>
                  <a:srgbClr val="FF8AAF"/>
                </a:solidFill>
                <a:latin typeface="Petrona"/>
                <a:ea typeface="Petrona"/>
                <a:cs typeface="Petrona"/>
                <a:sym typeface="Petrona"/>
              </a:rPr>
              <a:t>Time Complexity Analysis</a:t>
            </a:r>
            <a:endParaRPr b="0" i="0" sz="4650" u="none" cap="none" strike="noStrike"/>
          </a:p>
        </p:txBody>
      </p:sp>
      <p:pic>
        <p:nvPicPr>
          <p:cNvPr id="224" name="Google Shape;224;g3214b716420_1_100"/>
          <p:cNvPicPr preferRelativeResize="0"/>
          <p:nvPr/>
        </p:nvPicPr>
        <p:blipFill>
          <a:blip r:embed="rId3">
            <a:alphaModFix/>
          </a:blip>
          <a:stretch>
            <a:fillRect/>
          </a:stretch>
        </p:blipFill>
        <p:spPr>
          <a:xfrm>
            <a:off x="62995" y="3856634"/>
            <a:ext cx="5684050" cy="1161966"/>
          </a:xfrm>
          <a:prstGeom prst="rect">
            <a:avLst/>
          </a:prstGeom>
          <a:noFill/>
          <a:ln>
            <a:noFill/>
          </a:ln>
        </p:spPr>
      </p:pic>
      <p:sp>
        <p:nvSpPr>
          <p:cNvPr id="225" name="Google Shape;225;g3214b716420_1_100"/>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214b716420_1_176"/>
          <p:cNvSpPr/>
          <p:nvPr/>
        </p:nvSpPr>
        <p:spPr>
          <a:xfrm>
            <a:off x="1468375" y="7416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Code Implementation Challenges</a:t>
            </a:r>
            <a:endParaRPr b="0" i="0" sz="4000" u="none" cap="none" strike="noStrike"/>
          </a:p>
        </p:txBody>
      </p:sp>
      <p:sp>
        <p:nvSpPr>
          <p:cNvPr id="232" name="Google Shape;232;g3214b716420_1_176"/>
          <p:cNvSpPr/>
          <p:nvPr/>
        </p:nvSpPr>
        <p:spPr>
          <a:xfrm>
            <a:off x="1628850" y="1582625"/>
            <a:ext cx="11220300" cy="58431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214b716420_1_176"/>
          <p:cNvSpPr/>
          <p:nvPr/>
        </p:nvSpPr>
        <p:spPr>
          <a:xfrm>
            <a:off x="2172025" y="1994475"/>
            <a:ext cx="9844800" cy="4580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Clr>
                <a:schemeClr val="dk1"/>
              </a:buClr>
              <a:buSzPts val="1100"/>
              <a:buFont typeface="Arial"/>
              <a:buNone/>
            </a:pPr>
            <a:r>
              <a:rPr b="1" lang="en-US" sz="2150">
                <a:solidFill>
                  <a:srgbClr val="E0D6DE"/>
                </a:solidFill>
                <a:latin typeface="Inter"/>
                <a:ea typeface="Inter"/>
                <a:cs typeface="Inter"/>
                <a:sym typeface="Inter"/>
              </a:rPr>
              <a:t>Array Size Limitations</a:t>
            </a:r>
            <a:endParaRPr b="1"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Used NumPy for efficient 3D ULD representation, overcoming Python's array limitations.</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21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b="1" lang="en-US" sz="2150">
                <a:solidFill>
                  <a:srgbClr val="E0D6DE"/>
                </a:solidFill>
                <a:latin typeface="Inter"/>
                <a:ea typeface="Inter"/>
                <a:cs typeface="Inter"/>
                <a:sym typeface="Inter"/>
              </a:rPr>
              <a:t>Threading &amp; Performance</a:t>
            </a:r>
            <a:endParaRPr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Implemented multiprocessing to handle large datasets; managed thread safety and workload balancing.</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21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b="1" lang="en-US" sz="2150">
                <a:solidFill>
                  <a:srgbClr val="E0D6DE"/>
                </a:solidFill>
                <a:latin typeface="Inter"/>
                <a:ea typeface="Inter"/>
                <a:cs typeface="Inter"/>
                <a:sym typeface="Inter"/>
              </a:rPr>
              <a:t>Sorting &amp; Filtering</a:t>
            </a:r>
            <a:endParaRPr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Debugged complex sorting mechanisms to ensure accuracy and optimization for height and volume.</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2150">
              <a:solidFill>
                <a:srgbClr val="E0D6DE"/>
              </a:solidFill>
              <a:latin typeface="Inter"/>
              <a:ea typeface="Inter"/>
              <a:cs typeface="Inter"/>
              <a:sym typeface="Inter"/>
            </a:endParaRPr>
          </a:p>
        </p:txBody>
      </p:sp>
      <p:sp>
        <p:nvSpPr>
          <p:cNvPr id="234" name="Google Shape;234;g3214b716420_1_176"/>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214b716420_1_185"/>
          <p:cNvSpPr/>
          <p:nvPr/>
        </p:nvSpPr>
        <p:spPr>
          <a:xfrm>
            <a:off x="1468375" y="741600"/>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Optimization and Fixes</a:t>
            </a:r>
            <a:endParaRPr b="0" i="0" sz="4000" u="none" cap="none" strike="noStrike"/>
          </a:p>
        </p:txBody>
      </p:sp>
      <p:sp>
        <p:nvSpPr>
          <p:cNvPr id="241" name="Google Shape;241;g3214b716420_1_185"/>
          <p:cNvSpPr/>
          <p:nvPr/>
        </p:nvSpPr>
        <p:spPr>
          <a:xfrm>
            <a:off x="1628850" y="1582625"/>
            <a:ext cx="11220300" cy="58431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214b716420_1_185"/>
          <p:cNvSpPr/>
          <p:nvPr/>
        </p:nvSpPr>
        <p:spPr>
          <a:xfrm>
            <a:off x="2172025" y="1994475"/>
            <a:ext cx="9844800" cy="4580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Clr>
                <a:schemeClr val="dk1"/>
              </a:buClr>
              <a:buSzPts val="1100"/>
              <a:buFont typeface="Arial"/>
              <a:buNone/>
            </a:pPr>
            <a:r>
              <a:rPr b="1" lang="en-US" sz="2150">
                <a:solidFill>
                  <a:srgbClr val="E0D6DE"/>
                </a:solidFill>
                <a:latin typeface="Inter"/>
                <a:ea typeface="Inter"/>
                <a:cs typeface="Inter"/>
                <a:sym typeface="Inter"/>
              </a:rPr>
              <a:t>Weight Constraints</a:t>
            </a:r>
            <a:endParaRPr b="1"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Redesigned logic for dynamic re-packing to meet ULD weight limits.</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rPr b="1" lang="en-US" sz="2150">
                <a:solidFill>
                  <a:srgbClr val="E0D6DE"/>
                </a:solidFill>
                <a:latin typeface="Inter"/>
                <a:ea typeface="Inter"/>
                <a:cs typeface="Inter"/>
                <a:sym typeface="Inter"/>
              </a:rPr>
              <a:t>Package Orientation</a:t>
            </a:r>
            <a:endParaRPr b="1"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Managed different orientations while adhering to volume and weight constraints.</a:t>
            </a:r>
            <a:endParaRPr sz="1850">
              <a:solidFill>
                <a:srgbClr val="E0D6DE"/>
              </a:solidFill>
              <a:latin typeface="Inter"/>
              <a:ea typeface="Inter"/>
              <a:cs typeface="Inter"/>
              <a:sym typeface="Inter"/>
            </a:endParaRPr>
          </a:p>
          <a:p>
            <a:pPr indent="0" lvl="0" marL="457200" rtl="0" algn="l">
              <a:lnSpc>
                <a:spcPct val="160000"/>
              </a:lnSpc>
              <a:spcBef>
                <a:spcPts val="0"/>
              </a:spcBef>
              <a:spcAft>
                <a:spcPts val="0"/>
              </a:spcAft>
              <a:buNone/>
            </a:pPr>
            <a:r>
              <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rPr b="1" lang="en-US" sz="2150">
                <a:solidFill>
                  <a:srgbClr val="E0D6DE"/>
                </a:solidFill>
                <a:latin typeface="Inter"/>
                <a:ea typeface="Inter"/>
                <a:cs typeface="Inter"/>
                <a:sym typeface="Inter"/>
              </a:rPr>
              <a:t>Redundant Permutations</a:t>
            </a:r>
            <a:endParaRPr b="1" sz="2150">
              <a:solidFill>
                <a:srgbClr val="E0D6DE"/>
              </a:solidFill>
              <a:latin typeface="Inter"/>
              <a:ea typeface="Inter"/>
              <a:cs typeface="Inter"/>
              <a:sym typeface="Inter"/>
            </a:endParaRPr>
          </a:p>
          <a:p>
            <a:pPr indent="-346075" lvl="0" marL="457200" rtl="0" algn="l">
              <a:lnSpc>
                <a:spcPct val="160000"/>
              </a:lnSpc>
              <a:spcBef>
                <a:spcPts val="0"/>
              </a:spcBef>
              <a:spcAft>
                <a:spcPts val="0"/>
              </a:spcAft>
              <a:buClr>
                <a:srgbClr val="E0D6DE"/>
              </a:buClr>
              <a:buSzPts val="1850"/>
              <a:buFont typeface="Inter"/>
              <a:buChar char="●"/>
            </a:pPr>
            <a:r>
              <a:rPr lang="en-US" sz="1850">
                <a:solidFill>
                  <a:srgbClr val="E0D6DE"/>
                </a:solidFill>
                <a:latin typeface="Inter"/>
                <a:ea typeface="Inter"/>
                <a:cs typeface="Inter"/>
                <a:sym typeface="Inter"/>
              </a:rPr>
              <a:t>Eliminated similar ULD configurations to reduce computational overhead.</a:t>
            </a:r>
            <a:endParaRPr sz="1850">
              <a:solidFill>
                <a:srgbClr val="E0D6DE"/>
              </a:solidFill>
              <a:latin typeface="Inter"/>
              <a:ea typeface="Inter"/>
              <a:cs typeface="Inter"/>
              <a:sym typeface="Inter"/>
            </a:endParaRPr>
          </a:p>
          <a:p>
            <a:pPr indent="0" lvl="0" marL="0" rtl="0" algn="l">
              <a:lnSpc>
                <a:spcPct val="160000"/>
              </a:lnSpc>
              <a:spcBef>
                <a:spcPts val="0"/>
              </a:spcBef>
              <a:spcAft>
                <a:spcPts val="0"/>
              </a:spcAft>
              <a:buNone/>
            </a:pPr>
            <a:r>
              <a:t/>
            </a:r>
            <a:endParaRPr b="1" sz="2150">
              <a:solidFill>
                <a:srgbClr val="E0D6DE"/>
              </a:solidFill>
              <a:latin typeface="Inter"/>
              <a:ea typeface="Inter"/>
              <a:cs typeface="Inter"/>
              <a:sym typeface="Inter"/>
            </a:endParaRPr>
          </a:p>
        </p:txBody>
      </p:sp>
      <p:sp>
        <p:nvSpPr>
          <p:cNvPr id="243" name="Google Shape;243;g3214b716420_1_185"/>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descr="preencoded.png" id="58" name="Google Shape;58;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9" name="Google Shape;59;p3"/>
          <p:cNvSpPr/>
          <p:nvPr/>
        </p:nvSpPr>
        <p:spPr>
          <a:xfrm>
            <a:off x="762714" y="777121"/>
            <a:ext cx="7618571" cy="1430179"/>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F8AAF"/>
              </a:buClr>
              <a:buSzPts val="4500"/>
              <a:buFont typeface="Petrona"/>
              <a:buNone/>
            </a:pPr>
            <a:r>
              <a:rPr b="1" i="0" lang="en-US" sz="4500" u="none" cap="none" strike="noStrike">
                <a:solidFill>
                  <a:srgbClr val="FF8AAF"/>
                </a:solidFill>
                <a:latin typeface="Petrona"/>
                <a:ea typeface="Petrona"/>
                <a:cs typeface="Petrona"/>
                <a:sym typeface="Petrona"/>
              </a:rPr>
              <a:t>Problem Understanding: FedEx Cargo Loading</a:t>
            </a:r>
            <a:endParaRPr b="0" i="0" sz="4500" u="none" cap="none" strike="noStrike"/>
          </a:p>
        </p:txBody>
      </p:sp>
      <p:sp>
        <p:nvSpPr>
          <p:cNvPr id="60" name="Google Shape;60;p3"/>
          <p:cNvSpPr/>
          <p:nvPr/>
        </p:nvSpPr>
        <p:spPr>
          <a:xfrm>
            <a:off x="762714" y="2779276"/>
            <a:ext cx="490299" cy="490299"/>
          </a:xfrm>
          <a:prstGeom prst="roundRect">
            <a:avLst>
              <a:gd fmla="val 18670"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937855" y="2852738"/>
            <a:ext cx="140018" cy="3432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2700"/>
              <a:buFont typeface="Petrona"/>
              <a:buNone/>
            </a:pPr>
            <a:r>
              <a:rPr b="1" i="0" lang="en-US" sz="2700" u="none" cap="none" strike="noStrike">
                <a:solidFill>
                  <a:srgbClr val="E0D6DE"/>
                </a:solidFill>
                <a:latin typeface="Petrona"/>
                <a:ea typeface="Petrona"/>
                <a:cs typeface="Petrona"/>
                <a:sym typeface="Petrona"/>
              </a:rPr>
              <a:t>1</a:t>
            </a:r>
            <a:endParaRPr b="0" i="0" sz="2700" u="none" cap="none" strike="noStrike"/>
          </a:p>
        </p:txBody>
      </p:sp>
      <p:sp>
        <p:nvSpPr>
          <p:cNvPr id="62" name="Google Shape;62;p3"/>
          <p:cNvSpPr/>
          <p:nvPr/>
        </p:nvSpPr>
        <p:spPr>
          <a:xfrm>
            <a:off x="1470900" y="2779275"/>
            <a:ext cx="3210000" cy="3576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E0D6DE"/>
              </a:buClr>
              <a:buSzPts val="2250"/>
              <a:buFont typeface="Petrona"/>
              <a:buNone/>
            </a:pPr>
            <a:r>
              <a:rPr b="1" i="0" lang="en-US" sz="2250" u="none" cap="none" strike="noStrike">
                <a:solidFill>
                  <a:srgbClr val="E0D6DE"/>
                </a:solidFill>
                <a:latin typeface="Petrona"/>
                <a:ea typeface="Petrona"/>
                <a:cs typeface="Petrona"/>
                <a:sym typeface="Petrona"/>
              </a:rPr>
              <a:t>Primary Requirements</a:t>
            </a:r>
            <a:endParaRPr b="0" i="0" sz="2250" u="none" cap="none" strike="noStrike"/>
          </a:p>
        </p:txBody>
      </p:sp>
      <p:sp>
        <p:nvSpPr>
          <p:cNvPr id="63" name="Google Shape;63;p3"/>
          <p:cNvSpPr/>
          <p:nvPr/>
        </p:nvSpPr>
        <p:spPr>
          <a:xfrm>
            <a:off x="1470898" y="3267551"/>
            <a:ext cx="2992160" cy="3487341"/>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D6DE"/>
              </a:buClr>
              <a:buSzPts val="1700"/>
              <a:buFont typeface="Inter"/>
              <a:buNone/>
            </a:pPr>
            <a:r>
              <a:rPr b="0" i="0" lang="en-US" sz="1600" u="none" cap="none" strike="noStrike">
                <a:solidFill>
                  <a:srgbClr val="E0D6DE"/>
                </a:solidFill>
                <a:latin typeface="Inter"/>
                <a:ea typeface="Inter"/>
                <a:cs typeface="Inter"/>
                <a:sym typeface="Inter"/>
              </a:rPr>
              <a:t>The total weight of packages in a ULD should not exceed its weight limit. Priority packages (higher-value shipments) must be shipped without fail. All assigned packages must fit within the dimensions of their designated ULDs. Packages should not overlap spatially inside the ULDs.</a:t>
            </a:r>
            <a:endParaRPr b="0" i="0" sz="1600" u="none" cap="none" strike="noStrike"/>
          </a:p>
        </p:txBody>
      </p:sp>
      <p:sp>
        <p:nvSpPr>
          <p:cNvPr id="64" name="Google Shape;64;p3"/>
          <p:cNvSpPr/>
          <p:nvPr/>
        </p:nvSpPr>
        <p:spPr>
          <a:xfrm>
            <a:off x="4680942" y="2779276"/>
            <a:ext cx="490299" cy="490299"/>
          </a:xfrm>
          <a:prstGeom prst="roundRect">
            <a:avLst>
              <a:gd fmla="val 18670"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832152" y="2852738"/>
            <a:ext cx="187762" cy="3432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2700"/>
              <a:buFont typeface="Petrona"/>
              <a:buNone/>
            </a:pPr>
            <a:r>
              <a:rPr b="1" i="0" lang="en-US" sz="2700" u="none" cap="none" strike="noStrike">
                <a:solidFill>
                  <a:srgbClr val="E0D6DE"/>
                </a:solidFill>
                <a:latin typeface="Petrona"/>
                <a:ea typeface="Petrona"/>
                <a:cs typeface="Petrona"/>
                <a:sym typeface="Petrona"/>
              </a:rPr>
              <a:t>2</a:t>
            </a:r>
            <a:endParaRPr b="0" i="0" sz="2700" u="none" cap="none" strike="noStrike"/>
          </a:p>
        </p:txBody>
      </p:sp>
      <p:sp>
        <p:nvSpPr>
          <p:cNvPr id="66" name="Google Shape;66;p3"/>
          <p:cNvSpPr/>
          <p:nvPr/>
        </p:nvSpPr>
        <p:spPr>
          <a:xfrm>
            <a:off x="5389126" y="2779276"/>
            <a:ext cx="2860477" cy="357545"/>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E0D6DE"/>
              </a:buClr>
              <a:buSzPts val="2250"/>
              <a:buFont typeface="Petrona"/>
              <a:buNone/>
            </a:pPr>
            <a:r>
              <a:rPr b="1" i="0" lang="en-US" sz="2250" u="none" cap="none" strike="noStrike">
                <a:solidFill>
                  <a:srgbClr val="E0D6DE"/>
                </a:solidFill>
                <a:latin typeface="Petrona"/>
                <a:ea typeface="Petrona"/>
                <a:cs typeface="Petrona"/>
                <a:sym typeface="Petrona"/>
              </a:rPr>
              <a:t>Cost Optimization</a:t>
            </a:r>
            <a:endParaRPr b="0" i="0" sz="2250" u="none" cap="none" strike="noStrike"/>
          </a:p>
        </p:txBody>
      </p:sp>
      <p:sp>
        <p:nvSpPr>
          <p:cNvPr id="67" name="Google Shape;67;p3"/>
          <p:cNvSpPr/>
          <p:nvPr/>
        </p:nvSpPr>
        <p:spPr>
          <a:xfrm>
            <a:off x="5389126" y="3267551"/>
            <a:ext cx="2992160" cy="418480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D6DE"/>
              </a:buClr>
              <a:buSzPts val="1700"/>
              <a:buFont typeface="Inter"/>
              <a:buNone/>
            </a:pPr>
            <a:r>
              <a:rPr b="0" i="0" lang="en-US" sz="1600" u="none" cap="none" strike="noStrike">
                <a:solidFill>
                  <a:srgbClr val="E0D6DE"/>
                </a:solidFill>
                <a:latin typeface="Inter"/>
                <a:ea typeface="Inter"/>
                <a:cs typeface="Inter"/>
                <a:sym typeface="Inter"/>
              </a:rPr>
              <a:t>The goal is to minimize the total cost, which includes: The cost of leaving economy packages behind (if necessary due to space or weight constraints). The cost of distributing priority packages across multiple ULDs, where each ULD carrying a priority package incurs an additional cost (K per ULD).</a:t>
            </a:r>
            <a:endParaRPr b="0" i="0" sz="16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preencoded.png" id="249" name="Google Shape;249;g31de4b6da47_0_9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50" name="Google Shape;250;g31de4b6da47_0_97"/>
          <p:cNvSpPr/>
          <p:nvPr/>
        </p:nvSpPr>
        <p:spPr>
          <a:xfrm>
            <a:off x="864037" y="2256234"/>
            <a:ext cx="7416000"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300" u="none" cap="none" strike="noStrike">
                <a:solidFill>
                  <a:srgbClr val="C6BFEE"/>
                </a:solidFill>
                <a:latin typeface="Prompt Medium"/>
                <a:ea typeface="Prompt Medium"/>
                <a:cs typeface="Prompt Medium"/>
                <a:sym typeface="Prompt Medium"/>
              </a:rPr>
              <a:t>Future Directions</a:t>
            </a:r>
            <a:endParaRPr b="0" i="0" sz="4300" u="none" cap="none" strike="noStrike"/>
          </a:p>
        </p:txBody>
      </p:sp>
      <p:sp>
        <p:nvSpPr>
          <p:cNvPr id="251" name="Google Shape;251;g31de4b6da47_0_97"/>
          <p:cNvSpPr/>
          <p:nvPr/>
        </p:nvSpPr>
        <p:spPr>
          <a:xfrm>
            <a:off x="864037" y="3998119"/>
            <a:ext cx="7416000" cy="1975200"/>
          </a:xfrm>
          <a:prstGeom prst="rect">
            <a:avLst/>
          </a:prstGeom>
          <a:noFill/>
          <a:ln>
            <a:noFill/>
          </a:ln>
        </p:spPr>
        <p:txBody>
          <a:bodyPr anchorCtr="0" anchor="t" bIns="0" lIns="0" spcFirstLastPara="1" rIns="0" wrap="square" tIns="0">
            <a:noAutofit/>
          </a:bodyPr>
          <a:lstStyle/>
          <a:p>
            <a:pPr indent="-349250" lvl="0" marL="457200" marR="0" rtl="0" algn="l">
              <a:lnSpc>
                <a:spcPct val="163157"/>
              </a:lnSpc>
              <a:spcBef>
                <a:spcPts val="0"/>
              </a:spcBef>
              <a:spcAft>
                <a:spcPts val="0"/>
              </a:spcAft>
              <a:buClr>
                <a:srgbClr val="DAD8E9"/>
              </a:buClr>
              <a:buSzPts val="1900"/>
              <a:buFont typeface="Mukta Light"/>
              <a:buChar char="●"/>
            </a:pPr>
            <a:r>
              <a:rPr lang="en-US" sz="1900">
                <a:solidFill>
                  <a:srgbClr val="DAD8E9"/>
                </a:solidFill>
                <a:latin typeface="Mukta Light"/>
                <a:ea typeface="Mukta Light"/>
                <a:cs typeface="Mukta Light"/>
                <a:sym typeface="Mukta Light"/>
              </a:rPr>
              <a:t>Consider relative weights of packages while stacking : To prevent damage from heavier packages stacked on lighter ones.</a:t>
            </a:r>
            <a:endParaRPr sz="1900">
              <a:solidFill>
                <a:srgbClr val="DAD8E9"/>
              </a:solidFill>
              <a:latin typeface="Mukta Light"/>
              <a:ea typeface="Mukta Light"/>
              <a:cs typeface="Mukta Light"/>
              <a:sym typeface="Mukta Light"/>
            </a:endParaRPr>
          </a:p>
          <a:p>
            <a:pPr indent="-349250" lvl="0" marL="457200" marR="0" rtl="0" algn="l">
              <a:lnSpc>
                <a:spcPct val="163157"/>
              </a:lnSpc>
              <a:spcBef>
                <a:spcPts val="0"/>
              </a:spcBef>
              <a:spcAft>
                <a:spcPts val="0"/>
              </a:spcAft>
              <a:buClr>
                <a:srgbClr val="DAD8E9"/>
              </a:buClr>
              <a:buSzPts val="1900"/>
              <a:buFont typeface="Mukta Light"/>
              <a:buChar char="●"/>
            </a:pPr>
            <a:r>
              <a:rPr lang="en-US" sz="1900">
                <a:solidFill>
                  <a:srgbClr val="DAD8E9"/>
                </a:solidFill>
                <a:latin typeface="Mukta Light"/>
                <a:ea typeface="Mukta Light"/>
                <a:cs typeface="Mukta Light"/>
                <a:sym typeface="Mukta Light"/>
              </a:rPr>
              <a:t>Prevent package toppling by ensuring area of packages below covers up a suitable part of the base.</a:t>
            </a:r>
            <a:endParaRPr sz="1900">
              <a:solidFill>
                <a:srgbClr val="DAD8E9"/>
              </a:solidFill>
              <a:latin typeface="Mukta Light"/>
              <a:ea typeface="Mukta Light"/>
              <a:cs typeface="Mukta Light"/>
              <a:sym typeface="Mukta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preencoded.png" id="257" name="Google Shape;257;p8"/>
          <p:cNvPicPr preferRelativeResize="0"/>
          <p:nvPr/>
        </p:nvPicPr>
        <p:blipFill rotWithShape="1">
          <a:blip r:embed="rId3">
            <a:alphaModFix/>
          </a:blip>
          <a:srcRect b="33208" l="0" r="41636" t="0"/>
          <a:stretch/>
        </p:blipFill>
        <p:spPr>
          <a:xfrm>
            <a:off x="0" y="0"/>
            <a:ext cx="4794250" cy="8229600"/>
          </a:xfrm>
          <a:prstGeom prst="rect">
            <a:avLst/>
          </a:prstGeom>
          <a:noFill/>
          <a:ln>
            <a:noFill/>
          </a:ln>
        </p:spPr>
      </p:pic>
      <p:sp>
        <p:nvSpPr>
          <p:cNvPr id="258" name="Google Shape;258;p8"/>
          <p:cNvSpPr/>
          <p:nvPr/>
        </p:nvSpPr>
        <p:spPr>
          <a:xfrm>
            <a:off x="6280190" y="3370540"/>
            <a:ext cx="75564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8AAF"/>
              </a:buClr>
              <a:buSzPts val="4650"/>
              <a:buFont typeface="Petrona"/>
              <a:buNone/>
            </a:pPr>
            <a:r>
              <a:rPr b="1" lang="en-US" sz="8950">
                <a:solidFill>
                  <a:srgbClr val="FF8AAF"/>
                </a:solidFill>
                <a:latin typeface="Petrona"/>
                <a:ea typeface="Petrona"/>
                <a:cs typeface="Petrona"/>
                <a:sym typeface="Petrona"/>
              </a:rPr>
              <a:t>Thank You</a:t>
            </a:r>
            <a:endParaRPr b="0" i="0" sz="8950" u="none" cap="none" strike="noStrike"/>
          </a:p>
        </p:txBody>
      </p:sp>
      <p:sp>
        <p:nvSpPr>
          <p:cNvPr id="259" name="Google Shape;259;p8"/>
          <p:cNvSpPr/>
          <p:nvPr/>
        </p:nvSpPr>
        <p:spPr>
          <a:xfrm>
            <a:off x="6280190" y="3577471"/>
            <a:ext cx="7556421" cy="290322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750"/>
              <a:buFont typeface="Inter"/>
              <a:buNone/>
            </a:pPr>
            <a:r>
              <a:t/>
            </a:r>
            <a:endParaRPr b="0" i="0" sz="1750" u="none" cap="none" strike="noStrike"/>
          </a:p>
        </p:txBody>
      </p:sp>
      <p:sp>
        <p:nvSpPr>
          <p:cNvPr id="260" name="Google Shape;260;p8"/>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1585050" y="3601500"/>
            <a:ext cx="11460300" cy="1026600"/>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FF8AAF"/>
              </a:buClr>
              <a:buSzPts val="4650"/>
              <a:buFont typeface="Petrona"/>
              <a:buNone/>
            </a:pPr>
            <a:r>
              <a:rPr b="1" i="0" lang="en-US" sz="6050" u="none" cap="none" strike="noStrike">
                <a:solidFill>
                  <a:srgbClr val="FF8AAF"/>
                </a:solidFill>
                <a:latin typeface="Petrona"/>
                <a:ea typeface="Petrona"/>
                <a:cs typeface="Petrona"/>
                <a:sym typeface="Petrona"/>
              </a:rPr>
              <a:t>Tried Approaches</a:t>
            </a:r>
            <a:endParaRPr b="0" i="0" sz="6050" u="none" cap="none" strike="noStrike"/>
          </a:p>
        </p:txBody>
      </p:sp>
      <p:sp>
        <p:nvSpPr>
          <p:cNvPr id="74" name="Google Shape;74;p4"/>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2143d34bc7_0_0"/>
          <p:cNvSpPr/>
          <p:nvPr/>
        </p:nvSpPr>
        <p:spPr>
          <a:xfrm>
            <a:off x="793790" y="2583656"/>
            <a:ext cx="6244800" cy="217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750"/>
              <a:buFont typeface="Inter"/>
              <a:buNone/>
            </a:pPr>
            <a:r>
              <a:rPr b="0" i="0" lang="en-US" sz="1750" u="none" cap="none" strike="noStrike">
                <a:solidFill>
                  <a:srgbClr val="E0D6DE"/>
                </a:solidFill>
                <a:latin typeface="Inter"/>
                <a:ea typeface="Inter"/>
                <a:cs typeface="Inter"/>
                <a:sym typeface="Inter"/>
              </a:rPr>
              <a:t>An initial attempt to solve the problem involved using Linear Programming (LP). However, the model </a:t>
            </a:r>
            <a:r>
              <a:rPr lang="en-US" sz="1750">
                <a:solidFill>
                  <a:srgbClr val="E0D6DE"/>
                </a:solidFill>
                <a:latin typeface="Inter"/>
                <a:ea typeface="Inter"/>
                <a:cs typeface="Inter"/>
                <a:sym typeface="Inter"/>
              </a:rPr>
              <a:t>takes long time to execute</a:t>
            </a:r>
            <a:r>
              <a:rPr b="0" i="0" lang="en-US" sz="1750" u="none" cap="none" strike="noStrike">
                <a:solidFill>
                  <a:srgbClr val="E0D6DE"/>
                </a:solidFill>
                <a:latin typeface="Inter"/>
                <a:ea typeface="Inter"/>
                <a:cs typeface="Inter"/>
                <a:sym typeface="Inter"/>
              </a:rPr>
              <a:t> due to the excessive number of variables created by the numerous possible package orientations. The high-dimensional space created by these orientations posed a significant computational challenge for the LP model.</a:t>
            </a:r>
            <a:endParaRPr b="0" i="0" sz="1750" u="none" cap="none" strike="noStrike"/>
          </a:p>
        </p:txBody>
      </p:sp>
      <p:sp>
        <p:nvSpPr>
          <p:cNvPr id="81" name="Google Shape;81;g32143d34bc7_0_0"/>
          <p:cNvSpPr/>
          <p:nvPr/>
        </p:nvSpPr>
        <p:spPr>
          <a:xfrm>
            <a:off x="7599527" y="1984775"/>
            <a:ext cx="46881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FF8AAF"/>
              </a:buClr>
              <a:buSzPts val="2300"/>
              <a:buFont typeface="Petrona"/>
              <a:buNone/>
            </a:pPr>
            <a:r>
              <a:rPr b="1" i="0" lang="en-US" sz="2600" u="none" cap="none" strike="noStrike">
                <a:solidFill>
                  <a:srgbClr val="FF8AAF"/>
                </a:solidFill>
                <a:latin typeface="Petrona"/>
                <a:ea typeface="Petrona"/>
                <a:cs typeface="Petrona"/>
                <a:sym typeface="Petrona"/>
              </a:rPr>
              <a:t>Reinforcement Learning</a:t>
            </a:r>
            <a:endParaRPr b="0" i="0" sz="2600" u="none" cap="none" strike="noStrike"/>
          </a:p>
        </p:txBody>
      </p:sp>
      <p:sp>
        <p:nvSpPr>
          <p:cNvPr id="82" name="Google Shape;82;g32143d34bc7_0_0"/>
          <p:cNvSpPr/>
          <p:nvPr/>
        </p:nvSpPr>
        <p:spPr>
          <a:xfrm>
            <a:off x="7599521" y="2583656"/>
            <a:ext cx="6244800" cy="217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750"/>
              <a:buFont typeface="Inter"/>
              <a:buNone/>
            </a:pPr>
            <a:r>
              <a:rPr b="0" i="0" lang="en-US" sz="1750" u="none" cap="none" strike="noStrike">
                <a:solidFill>
                  <a:srgbClr val="E0D6DE"/>
                </a:solidFill>
                <a:latin typeface="Inter"/>
                <a:ea typeface="Inter"/>
                <a:cs typeface="Inter"/>
                <a:sym typeface="Inter"/>
              </a:rPr>
              <a:t>Reinforcement Learning (RL) was explored as an alternative approach. While models trained on single bins with sequence and placement policies performed reasonably well, introducing multiple ULDs with an additional ULD Policy and the constraint of not missing any priority package resulted in </a:t>
            </a:r>
            <a:r>
              <a:rPr lang="en-US" sz="1750">
                <a:solidFill>
                  <a:srgbClr val="E0D6DE"/>
                </a:solidFill>
                <a:latin typeface="Inter"/>
                <a:ea typeface="Inter"/>
                <a:cs typeface="Inter"/>
                <a:sym typeface="Inter"/>
              </a:rPr>
              <a:t>higher cost compared to our heuristic based approach</a:t>
            </a:r>
            <a:r>
              <a:rPr b="0" i="0" lang="en-US" sz="1750" u="none" cap="none" strike="noStrike">
                <a:solidFill>
                  <a:srgbClr val="E0D6DE"/>
                </a:solidFill>
                <a:latin typeface="Inter"/>
                <a:ea typeface="Inter"/>
                <a:cs typeface="Inter"/>
                <a:sym typeface="Inter"/>
              </a:rPr>
              <a:t>.</a:t>
            </a:r>
            <a:endParaRPr b="0" i="0" sz="1750" u="none" cap="none" strike="noStrike"/>
          </a:p>
        </p:txBody>
      </p:sp>
      <p:sp>
        <p:nvSpPr>
          <p:cNvPr id="83" name="Google Shape;83;g32143d34bc7_0_0"/>
          <p:cNvSpPr/>
          <p:nvPr/>
        </p:nvSpPr>
        <p:spPr>
          <a:xfrm>
            <a:off x="793802" y="1927375"/>
            <a:ext cx="4688100" cy="372000"/>
          </a:xfrm>
          <a:prstGeom prst="rect">
            <a:avLst/>
          </a:prstGeom>
          <a:noFill/>
          <a:ln>
            <a:noFill/>
          </a:ln>
        </p:spPr>
        <p:txBody>
          <a:bodyPr anchorCtr="0" anchor="t" bIns="0" lIns="0" spcFirstLastPara="1" rIns="0" wrap="square" tIns="0">
            <a:noAutofit/>
          </a:bodyPr>
          <a:lstStyle/>
          <a:p>
            <a:pPr indent="0" lvl="0" marL="0" rtl="0" algn="l">
              <a:lnSpc>
                <a:spcPct val="126087"/>
              </a:lnSpc>
              <a:spcBef>
                <a:spcPts val="0"/>
              </a:spcBef>
              <a:spcAft>
                <a:spcPts val="0"/>
              </a:spcAft>
              <a:buClr>
                <a:schemeClr val="dk1"/>
              </a:buClr>
              <a:buSzPts val="1100"/>
              <a:buFont typeface="Arial"/>
              <a:buNone/>
            </a:pPr>
            <a:r>
              <a:rPr b="1" lang="en-US" sz="2600">
                <a:solidFill>
                  <a:srgbClr val="FF8AAF"/>
                </a:solidFill>
                <a:latin typeface="Petrona"/>
                <a:ea typeface="Petrona"/>
                <a:cs typeface="Petrona"/>
                <a:sym typeface="Petrona"/>
              </a:rPr>
              <a:t>Linear Programming</a:t>
            </a:r>
            <a:endParaRPr b="1" sz="2600">
              <a:solidFill>
                <a:srgbClr val="FF8AAF"/>
              </a:solidFill>
              <a:latin typeface="Petrona"/>
              <a:ea typeface="Petrona"/>
              <a:cs typeface="Petrona"/>
              <a:sym typeface="Petrona"/>
            </a:endParaRPr>
          </a:p>
          <a:p>
            <a:pPr indent="0" lvl="0" marL="0" rtl="0" algn="l">
              <a:lnSpc>
                <a:spcPct val="126087"/>
              </a:lnSpc>
              <a:spcBef>
                <a:spcPts val="0"/>
              </a:spcBef>
              <a:spcAft>
                <a:spcPts val="0"/>
              </a:spcAft>
              <a:buClr>
                <a:schemeClr val="dk1"/>
              </a:buClr>
              <a:buSzPts val="1100"/>
              <a:buFont typeface="Arial"/>
              <a:buNone/>
            </a:pPr>
            <a:r>
              <a:t/>
            </a:r>
            <a:endParaRPr b="1" sz="2600">
              <a:solidFill>
                <a:srgbClr val="FF8AAF"/>
              </a:solidFill>
              <a:latin typeface="Petrona"/>
              <a:ea typeface="Petrona"/>
              <a:cs typeface="Petrona"/>
              <a:sym typeface="Petrona"/>
            </a:endParaRPr>
          </a:p>
          <a:p>
            <a:pPr indent="0" lvl="0" marL="0" marR="0" rtl="0" algn="l">
              <a:lnSpc>
                <a:spcPct val="126087"/>
              </a:lnSpc>
              <a:spcBef>
                <a:spcPts val="0"/>
              </a:spcBef>
              <a:spcAft>
                <a:spcPts val="0"/>
              </a:spcAft>
              <a:buClr>
                <a:srgbClr val="FF8AAF"/>
              </a:buClr>
              <a:buSzPts val="2300"/>
              <a:buFont typeface="Petrona"/>
              <a:buNone/>
            </a:pPr>
            <a:r>
              <a:t/>
            </a:r>
            <a:endParaRPr b="1" sz="2600">
              <a:solidFill>
                <a:srgbClr val="FF8AAF"/>
              </a:solidFill>
              <a:latin typeface="Petrona"/>
              <a:ea typeface="Petrona"/>
              <a:cs typeface="Petrona"/>
              <a:sym typeface="Petrona"/>
            </a:endParaRPr>
          </a:p>
        </p:txBody>
      </p:sp>
      <p:sp>
        <p:nvSpPr>
          <p:cNvPr id="84" name="Google Shape;84;g32143d34bc7_0_0"/>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p:nvPr/>
        </p:nvSpPr>
        <p:spPr>
          <a:xfrm>
            <a:off x="1536150" y="1219450"/>
            <a:ext cx="11876700" cy="14928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8AAF"/>
              </a:buClr>
              <a:buSzPts val="4650"/>
              <a:buFont typeface="Petrona"/>
              <a:buNone/>
            </a:pPr>
            <a:r>
              <a:rPr b="1" i="0" lang="en-US" sz="4050" u="none" cap="none" strike="noStrike">
                <a:solidFill>
                  <a:srgbClr val="FF8AAF"/>
                </a:solidFill>
                <a:latin typeface="Petrona"/>
                <a:ea typeface="Petrona"/>
                <a:cs typeface="Petrona"/>
                <a:sym typeface="Petrona"/>
              </a:rPr>
              <a:t>Greedy Algorithm: A Heuristic Approach</a:t>
            </a:r>
            <a:endParaRPr b="0" i="0" sz="4050" u="none" cap="none" strike="noStrike"/>
          </a:p>
        </p:txBody>
      </p:sp>
      <p:sp>
        <p:nvSpPr>
          <p:cNvPr id="91" name="Google Shape;91;p5"/>
          <p:cNvSpPr/>
          <p:nvPr/>
        </p:nvSpPr>
        <p:spPr>
          <a:xfrm>
            <a:off x="1688550" y="2590925"/>
            <a:ext cx="10180200" cy="342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750"/>
              <a:buFont typeface="Inter"/>
              <a:buNone/>
            </a:pPr>
            <a:r>
              <a:rPr b="0" i="0" lang="en-US" sz="1850" u="none" cap="none" strike="noStrike">
                <a:solidFill>
                  <a:srgbClr val="E0D6DE"/>
                </a:solidFill>
                <a:latin typeface="Inter"/>
                <a:ea typeface="Inter"/>
                <a:cs typeface="Inter"/>
                <a:sym typeface="Inter"/>
              </a:rPr>
              <a:t>The greedy algorithm provides a practical and computationally feasible solution to the ULD optimization problem. It leverages heuristics such as height-based sorting, volume optimization, and permutation testing to generate solutions that are often close to optimal for small to medium-sized datasets. The incorporation of multiprocessing further enhances its scalability, making it suitable for real-world applications where quick and effective solutions are necessary.</a:t>
            </a:r>
            <a:endParaRPr b="0" i="0" sz="1850" u="none" cap="none" strike="noStrike"/>
          </a:p>
        </p:txBody>
      </p:sp>
      <p:sp>
        <p:nvSpPr>
          <p:cNvPr id="92" name="Google Shape;92;p5"/>
          <p:cNvSpPr/>
          <p:nvPr/>
        </p:nvSpPr>
        <p:spPr>
          <a:xfrm>
            <a:off x="12784325" y="7709300"/>
            <a:ext cx="1785900" cy="446400"/>
          </a:xfrm>
          <a:prstGeom prst="rect">
            <a:avLst/>
          </a:prstGeom>
          <a:solidFill>
            <a:srgbClr val="0D0626"/>
          </a:solidFill>
          <a:ln cap="flat" cmpd="sng" w="9525">
            <a:solidFill>
              <a:srgbClr val="0D06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p:nvPr/>
        </p:nvSpPr>
        <p:spPr>
          <a:xfrm>
            <a:off x="1440525" y="1066925"/>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i="0" lang="en-US" sz="4000" u="none" cap="none" strike="noStrike">
                <a:solidFill>
                  <a:srgbClr val="FF8AAF"/>
                </a:solidFill>
                <a:latin typeface="Petrona"/>
                <a:ea typeface="Petrona"/>
                <a:cs typeface="Petrona"/>
                <a:sym typeface="Petrona"/>
              </a:rPr>
              <a:t>Heuristics: Optimizing the Packing Process</a:t>
            </a:r>
            <a:endParaRPr b="0" i="0" sz="4000" u="none" cap="none" strike="noStrike"/>
          </a:p>
        </p:txBody>
      </p:sp>
      <p:sp>
        <p:nvSpPr>
          <p:cNvPr id="99" name="Google Shape;99;p6"/>
          <p:cNvSpPr/>
          <p:nvPr/>
        </p:nvSpPr>
        <p:spPr>
          <a:xfrm>
            <a:off x="1715250" y="2629976"/>
            <a:ext cx="5187900" cy="38133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7520375" y="2615100"/>
            <a:ext cx="5342100" cy="38133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1943416" y="2842748"/>
            <a:ext cx="47046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2000"/>
              <a:buFont typeface="Petrona"/>
              <a:buNone/>
            </a:pPr>
            <a:r>
              <a:rPr b="1" lang="en-US" sz="2200">
                <a:solidFill>
                  <a:srgbClr val="E0D6DE"/>
                </a:solidFill>
                <a:latin typeface="Petrona"/>
                <a:ea typeface="Petrona"/>
                <a:cs typeface="Petrona"/>
                <a:sym typeface="Petrona"/>
              </a:rPr>
              <a:t>Sorting Economy Packages</a:t>
            </a:r>
            <a:endParaRPr b="0" i="0" sz="2200" u="none" cap="none" strike="noStrike"/>
          </a:p>
        </p:txBody>
      </p:sp>
      <p:sp>
        <p:nvSpPr>
          <p:cNvPr id="102" name="Google Shape;102;p6"/>
          <p:cNvSpPr/>
          <p:nvPr/>
        </p:nvSpPr>
        <p:spPr>
          <a:xfrm>
            <a:off x="1943416" y="3525073"/>
            <a:ext cx="4704600" cy="10998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0"/>
              </a:spcBef>
              <a:spcAft>
                <a:spcPts val="0"/>
              </a:spcAft>
              <a:buClr>
                <a:schemeClr val="dk1"/>
              </a:buClr>
              <a:buSzPts val="1100"/>
              <a:buFont typeface="Arial"/>
              <a:buNone/>
            </a:pPr>
            <a:r>
              <a:rPr lang="en-US" sz="1750">
                <a:solidFill>
                  <a:srgbClr val="E0D6DE"/>
                </a:solidFill>
                <a:latin typeface="Inter"/>
                <a:ea typeface="Inter"/>
                <a:cs typeface="Inter"/>
                <a:sym typeface="Inter"/>
              </a:rPr>
              <a:t>Economy packages are sorted by decreasing cost/volume ratio (Maximum Cost Sorting).</a:t>
            </a:r>
            <a:endParaRPr sz="1750">
              <a:solidFill>
                <a:srgbClr val="E0D6DE"/>
              </a:solidFill>
              <a:latin typeface="Inter"/>
              <a:ea typeface="Inter"/>
              <a:cs typeface="Inter"/>
              <a:sym typeface="Inter"/>
            </a:endParaRPr>
          </a:p>
          <a:p>
            <a:pPr indent="0" lvl="0" marL="0" rtl="0" algn="l">
              <a:lnSpc>
                <a:spcPct val="160000"/>
              </a:lnSpc>
              <a:spcBef>
                <a:spcPts val="0"/>
              </a:spcBef>
              <a:spcAft>
                <a:spcPts val="0"/>
              </a:spcAft>
              <a:buClr>
                <a:schemeClr val="dk1"/>
              </a:buClr>
              <a:buSzPts val="1100"/>
              <a:buFont typeface="Arial"/>
              <a:buNone/>
            </a:pPr>
            <a:r>
              <a:t/>
            </a:r>
            <a:endParaRPr sz="1750">
              <a:solidFill>
                <a:srgbClr val="E0D6DE"/>
              </a:solidFill>
              <a:latin typeface="Inter"/>
              <a:ea typeface="Inter"/>
              <a:cs typeface="Inter"/>
              <a:sym typeface="Inter"/>
            </a:endParaRPr>
          </a:p>
          <a:p>
            <a:pPr indent="0" lvl="0" marL="0" marR="0" rtl="0" algn="l">
              <a:lnSpc>
                <a:spcPct val="160000"/>
              </a:lnSpc>
              <a:spcBef>
                <a:spcPts val="0"/>
              </a:spcBef>
              <a:spcAft>
                <a:spcPts val="0"/>
              </a:spcAft>
              <a:buClr>
                <a:srgbClr val="E0D6DE"/>
              </a:buClr>
              <a:buSzPts val="1500"/>
              <a:buFont typeface="Inter"/>
              <a:buNone/>
            </a:pPr>
            <a:r>
              <a:t/>
            </a:r>
            <a:endParaRPr sz="1750">
              <a:solidFill>
                <a:srgbClr val="E0D6DE"/>
              </a:solidFill>
              <a:latin typeface="Inter"/>
              <a:ea typeface="Inter"/>
              <a:cs typeface="Inter"/>
              <a:sym typeface="Inter"/>
            </a:endParaRPr>
          </a:p>
        </p:txBody>
      </p:sp>
      <p:sp>
        <p:nvSpPr>
          <p:cNvPr id="103" name="Google Shape;103;p6"/>
          <p:cNvSpPr/>
          <p:nvPr/>
        </p:nvSpPr>
        <p:spPr>
          <a:xfrm>
            <a:off x="7741482" y="2831423"/>
            <a:ext cx="49221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2000"/>
              <a:buFont typeface="Petrona"/>
              <a:buNone/>
            </a:pPr>
            <a:r>
              <a:rPr b="1" lang="en-US" sz="2000">
                <a:solidFill>
                  <a:srgbClr val="E0D6DE"/>
                </a:solidFill>
                <a:latin typeface="Petrona"/>
                <a:ea typeface="Petrona"/>
                <a:cs typeface="Petrona"/>
                <a:sym typeface="Petrona"/>
              </a:rPr>
              <a:t>Greedy Selection</a:t>
            </a:r>
            <a:endParaRPr b="0" i="0" sz="2000" u="none" cap="none" strike="noStrike"/>
          </a:p>
        </p:txBody>
      </p:sp>
      <p:sp>
        <p:nvSpPr>
          <p:cNvPr id="104" name="Google Shape;104;p6"/>
          <p:cNvSpPr/>
          <p:nvPr/>
        </p:nvSpPr>
        <p:spPr>
          <a:xfrm>
            <a:off x="7754900" y="3363600"/>
            <a:ext cx="4788000" cy="307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Select the first X economy packages (parameter X).</a:t>
            </a:r>
            <a:endParaRPr sz="1750">
              <a:solidFill>
                <a:srgbClr val="E0D6DE"/>
              </a:solidFill>
              <a:latin typeface="Inter"/>
              <a:ea typeface="Inter"/>
              <a:cs typeface="Inter"/>
              <a:sym typeface="Inter"/>
            </a:endParaRPr>
          </a:p>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Run the greedy algorithm on these packages.</a:t>
            </a:r>
            <a:endParaRPr sz="1750">
              <a:solidFill>
                <a:srgbClr val="E0D6DE"/>
              </a:solidFill>
              <a:latin typeface="Inter"/>
              <a:ea typeface="Inter"/>
              <a:cs typeface="Inter"/>
              <a:sym typeface="Inter"/>
            </a:endParaRPr>
          </a:p>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Vary X, record results, and return the best solution with the minimum cost.</a:t>
            </a:r>
            <a:endParaRPr sz="1750">
              <a:solidFill>
                <a:srgbClr val="E0D6DE"/>
              </a:solidFill>
              <a:latin typeface="Inter"/>
              <a:ea typeface="Inter"/>
              <a:cs typeface="Inter"/>
              <a:sym typeface="Inter"/>
            </a:endParaRPr>
          </a:p>
        </p:txBody>
      </p:sp>
      <p:sp>
        <p:nvSpPr>
          <p:cNvPr id="105" name="Google Shape;105;p6"/>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214b716420_1_35"/>
          <p:cNvSpPr/>
          <p:nvPr/>
        </p:nvSpPr>
        <p:spPr>
          <a:xfrm>
            <a:off x="1364325" y="838325"/>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Greedy Packing (X)</a:t>
            </a:r>
            <a:endParaRPr b="0" i="0" sz="4000" u="none" cap="none" strike="noStrike"/>
          </a:p>
        </p:txBody>
      </p:sp>
      <p:sp>
        <p:nvSpPr>
          <p:cNvPr id="112" name="Google Shape;112;g3214b716420_1_35"/>
          <p:cNvSpPr/>
          <p:nvPr/>
        </p:nvSpPr>
        <p:spPr>
          <a:xfrm>
            <a:off x="1705050" y="2188150"/>
            <a:ext cx="11220300" cy="18966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214b716420_1_35"/>
          <p:cNvSpPr/>
          <p:nvPr/>
        </p:nvSpPr>
        <p:spPr>
          <a:xfrm>
            <a:off x="1943416" y="2461748"/>
            <a:ext cx="4704600" cy="636000"/>
          </a:xfrm>
          <a:prstGeom prst="rect">
            <a:avLst/>
          </a:prstGeom>
          <a:noFill/>
          <a:ln>
            <a:noFill/>
          </a:ln>
        </p:spPr>
        <p:txBody>
          <a:bodyPr anchorCtr="0" anchor="t" bIns="0" lIns="0" spcFirstLastPara="1" rIns="0" wrap="square" tIns="0">
            <a:noAutofit/>
          </a:bodyPr>
          <a:lstStyle/>
          <a:p>
            <a:pPr indent="-368300" lvl="0" marL="457200" marR="0" rtl="0" algn="l">
              <a:lnSpc>
                <a:spcPct val="125000"/>
              </a:lnSpc>
              <a:spcBef>
                <a:spcPts val="0"/>
              </a:spcBef>
              <a:spcAft>
                <a:spcPts val="0"/>
              </a:spcAft>
              <a:buClr>
                <a:srgbClr val="E0D6DE"/>
              </a:buClr>
              <a:buSzPts val="2200"/>
              <a:buFont typeface="Petrona"/>
              <a:buAutoNum type="arabicParenR"/>
            </a:pPr>
            <a:r>
              <a:rPr b="1" lang="en-US" sz="2200">
                <a:solidFill>
                  <a:srgbClr val="E0D6DE"/>
                </a:solidFill>
                <a:latin typeface="Petrona"/>
                <a:ea typeface="Petrona"/>
                <a:cs typeface="Petrona"/>
                <a:sym typeface="Petrona"/>
              </a:rPr>
              <a:t>ULD Permutations and Rotations</a:t>
            </a:r>
            <a:endParaRPr b="0" i="0" sz="2200" u="none" cap="none" strike="noStrike"/>
          </a:p>
        </p:txBody>
      </p:sp>
      <p:sp>
        <p:nvSpPr>
          <p:cNvPr id="114" name="Google Shape;114;g3214b716420_1_35"/>
          <p:cNvSpPr/>
          <p:nvPr/>
        </p:nvSpPr>
        <p:spPr>
          <a:xfrm>
            <a:off x="1943436" y="2985075"/>
            <a:ext cx="9966600" cy="109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For all ULD permutations (limit: 500), rotate ULDs in all three possibilities.</a:t>
            </a:r>
            <a:endParaRPr sz="1750">
              <a:solidFill>
                <a:srgbClr val="E0D6DE"/>
              </a:solidFill>
              <a:latin typeface="Inter"/>
              <a:ea typeface="Inter"/>
              <a:cs typeface="Inter"/>
              <a:sym typeface="Inter"/>
            </a:endParaRPr>
          </a:p>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Choose the rotation that packs maximum boxes.</a:t>
            </a:r>
            <a:endParaRPr sz="1750">
              <a:solidFill>
                <a:srgbClr val="E0D6DE"/>
              </a:solidFill>
              <a:latin typeface="Inter"/>
              <a:ea typeface="Inter"/>
              <a:cs typeface="Inter"/>
              <a:sym typeface="Inter"/>
            </a:endParaRPr>
          </a:p>
        </p:txBody>
      </p:sp>
      <p:sp>
        <p:nvSpPr>
          <p:cNvPr id="115" name="Google Shape;115;g3214b716420_1_35"/>
          <p:cNvSpPr/>
          <p:nvPr/>
        </p:nvSpPr>
        <p:spPr>
          <a:xfrm>
            <a:off x="1705050" y="4666850"/>
            <a:ext cx="11220300" cy="22557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214b716420_1_35"/>
          <p:cNvSpPr/>
          <p:nvPr/>
        </p:nvSpPr>
        <p:spPr>
          <a:xfrm>
            <a:off x="1943416" y="4940448"/>
            <a:ext cx="47046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n-US" sz="2200">
                <a:solidFill>
                  <a:srgbClr val="E0D6DE"/>
                </a:solidFill>
                <a:latin typeface="Petrona"/>
                <a:ea typeface="Petrona"/>
                <a:cs typeface="Petrona"/>
                <a:sym typeface="Petrona"/>
              </a:rPr>
              <a:t>2)	Package Sorting</a:t>
            </a:r>
            <a:endParaRPr b="0" i="0" sz="2200" u="none" cap="none" strike="noStrike"/>
          </a:p>
        </p:txBody>
      </p:sp>
      <p:sp>
        <p:nvSpPr>
          <p:cNvPr id="117" name="Google Shape;117;g3214b716420_1_35"/>
          <p:cNvSpPr/>
          <p:nvPr/>
        </p:nvSpPr>
        <p:spPr>
          <a:xfrm>
            <a:off x="1943424" y="5463775"/>
            <a:ext cx="10442700" cy="109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Similar Height Sorting: Maximize packages with the same height to minimize voids.</a:t>
            </a:r>
            <a:endParaRPr sz="1750">
              <a:solidFill>
                <a:srgbClr val="E0D6DE"/>
              </a:solidFill>
              <a:latin typeface="Inter"/>
              <a:ea typeface="Inter"/>
              <a:cs typeface="Inter"/>
              <a:sym typeface="Inter"/>
            </a:endParaRPr>
          </a:p>
        </p:txBody>
      </p:sp>
      <p:sp>
        <p:nvSpPr>
          <p:cNvPr id="118" name="Google Shape;118;g3214b716420_1_35"/>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214b716420_1_56"/>
          <p:cNvSpPr/>
          <p:nvPr/>
        </p:nvSpPr>
        <p:spPr>
          <a:xfrm>
            <a:off x="1364325" y="457325"/>
            <a:ext cx="127905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lang="en-US" sz="4000">
                <a:solidFill>
                  <a:srgbClr val="FF8AAF"/>
                </a:solidFill>
                <a:latin typeface="Petrona"/>
                <a:ea typeface="Petrona"/>
                <a:cs typeface="Petrona"/>
                <a:sym typeface="Petrona"/>
              </a:rPr>
              <a:t>Packing Process</a:t>
            </a:r>
            <a:endParaRPr b="0" i="0" sz="4000" u="none" cap="none" strike="noStrike"/>
          </a:p>
        </p:txBody>
      </p:sp>
      <p:sp>
        <p:nvSpPr>
          <p:cNvPr id="125" name="Google Shape;125;g3214b716420_1_56"/>
          <p:cNvSpPr/>
          <p:nvPr/>
        </p:nvSpPr>
        <p:spPr>
          <a:xfrm>
            <a:off x="1705050" y="1349950"/>
            <a:ext cx="11220300" cy="18966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3214b716420_1_56"/>
          <p:cNvSpPr/>
          <p:nvPr/>
        </p:nvSpPr>
        <p:spPr>
          <a:xfrm>
            <a:off x="1943416" y="1623548"/>
            <a:ext cx="4704600" cy="636000"/>
          </a:xfrm>
          <a:prstGeom prst="rect">
            <a:avLst/>
          </a:prstGeom>
          <a:noFill/>
          <a:ln>
            <a:noFill/>
          </a:ln>
        </p:spPr>
        <p:txBody>
          <a:bodyPr anchorCtr="0" anchor="t" bIns="0" lIns="0" spcFirstLastPara="1" rIns="0" wrap="square" tIns="0">
            <a:noAutofit/>
          </a:bodyPr>
          <a:lstStyle/>
          <a:p>
            <a:pPr indent="-368300" lvl="0" marL="457200" marR="0" rtl="0" algn="l">
              <a:lnSpc>
                <a:spcPct val="125000"/>
              </a:lnSpc>
              <a:spcBef>
                <a:spcPts val="0"/>
              </a:spcBef>
              <a:spcAft>
                <a:spcPts val="0"/>
              </a:spcAft>
              <a:buClr>
                <a:srgbClr val="E0D6DE"/>
              </a:buClr>
              <a:buSzPts val="2200"/>
              <a:buFont typeface="Petrona"/>
              <a:buAutoNum type="arabicParenR"/>
            </a:pPr>
            <a:r>
              <a:rPr b="1" lang="en-US" sz="2200">
                <a:solidFill>
                  <a:srgbClr val="E0D6DE"/>
                </a:solidFill>
                <a:latin typeface="Petrona"/>
                <a:ea typeface="Petrona"/>
                <a:cs typeface="Petrona"/>
                <a:sym typeface="Petrona"/>
              </a:rPr>
              <a:t>Fill ULDs Greedily</a:t>
            </a:r>
            <a:endParaRPr b="0" i="0" sz="2200" u="none" cap="none" strike="noStrike"/>
          </a:p>
        </p:txBody>
      </p:sp>
      <p:sp>
        <p:nvSpPr>
          <p:cNvPr id="127" name="Google Shape;127;g3214b716420_1_56"/>
          <p:cNvSpPr/>
          <p:nvPr/>
        </p:nvSpPr>
        <p:spPr>
          <a:xfrm>
            <a:off x="1943436" y="2146875"/>
            <a:ext cx="9966600" cy="109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Pick a ULD and fill boxes layer-wise till the max box limit is reached.</a:t>
            </a:r>
            <a:endParaRPr sz="1750">
              <a:solidFill>
                <a:srgbClr val="E0D6DE"/>
              </a:solidFill>
              <a:latin typeface="Inter"/>
              <a:ea typeface="Inter"/>
              <a:cs typeface="Inter"/>
              <a:sym typeface="Inter"/>
            </a:endParaRPr>
          </a:p>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Use rectpack to determine the max fit for increasing box counts.</a:t>
            </a:r>
            <a:endParaRPr sz="1750">
              <a:solidFill>
                <a:srgbClr val="E0D6DE"/>
              </a:solidFill>
              <a:latin typeface="Inter"/>
              <a:ea typeface="Inter"/>
              <a:cs typeface="Inter"/>
              <a:sym typeface="Inter"/>
            </a:endParaRPr>
          </a:p>
        </p:txBody>
      </p:sp>
      <p:sp>
        <p:nvSpPr>
          <p:cNvPr id="128" name="Google Shape;128;g3214b716420_1_56"/>
          <p:cNvSpPr/>
          <p:nvPr/>
        </p:nvSpPr>
        <p:spPr>
          <a:xfrm>
            <a:off x="1705050" y="3676250"/>
            <a:ext cx="11220300" cy="18966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3214b716420_1_56"/>
          <p:cNvSpPr/>
          <p:nvPr/>
        </p:nvSpPr>
        <p:spPr>
          <a:xfrm>
            <a:off x="1943434" y="3949850"/>
            <a:ext cx="92337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n-US" sz="2200">
                <a:solidFill>
                  <a:srgbClr val="E0D6DE"/>
                </a:solidFill>
                <a:latin typeface="Petrona"/>
                <a:ea typeface="Petrona"/>
                <a:cs typeface="Petrona"/>
                <a:sym typeface="Petrona"/>
              </a:rPr>
              <a:t>2)	</a:t>
            </a:r>
            <a:r>
              <a:rPr b="1" lang="en-US" sz="2200">
                <a:solidFill>
                  <a:srgbClr val="E0D6DE"/>
                </a:solidFill>
                <a:latin typeface="Petrona"/>
                <a:ea typeface="Petrona"/>
                <a:cs typeface="Petrona"/>
                <a:sym typeface="Petrona"/>
              </a:rPr>
              <a:t>Priority and Economy Package Handling</a:t>
            </a:r>
            <a:endParaRPr b="0" i="0" sz="2200" u="none" cap="none" strike="noStrike"/>
          </a:p>
        </p:txBody>
      </p:sp>
      <p:sp>
        <p:nvSpPr>
          <p:cNvPr id="130" name="Google Shape;130;g3214b716420_1_56"/>
          <p:cNvSpPr/>
          <p:nvPr/>
        </p:nvSpPr>
        <p:spPr>
          <a:xfrm>
            <a:off x="1943424" y="4473175"/>
            <a:ext cx="10442700" cy="109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Fill ULDs with priority packages first, then handle economy packages for leftover spaces.</a:t>
            </a:r>
            <a:endParaRPr sz="1750">
              <a:solidFill>
                <a:srgbClr val="E0D6DE"/>
              </a:solidFill>
              <a:latin typeface="Inter"/>
              <a:ea typeface="Inter"/>
              <a:cs typeface="Inter"/>
              <a:sym typeface="Inter"/>
            </a:endParaRPr>
          </a:p>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Perform volume optimization by sorting economy packages by minimum height and volume.</a:t>
            </a:r>
            <a:endParaRPr sz="1750">
              <a:solidFill>
                <a:srgbClr val="E0D6DE"/>
              </a:solidFill>
              <a:latin typeface="Inter"/>
              <a:ea typeface="Inter"/>
              <a:cs typeface="Inter"/>
              <a:sym typeface="Inter"/>
            </a:endParaRPr>
          </a:p>
        </p:txBody>
      </p:sp>
      <p:sp>
        <p:nvSpPr>
          <p:cNvPr id="131" name="Google Shape;131;g3214b716420_1_56"/>
          <p:cNvSpPr/>
          <p:nvPr/>
        </p:nvSpPr>
        <p:spPr>
          <a:xfrm>
            <a:off x="1705050" y="5971350"/>
            <a:ext cx="11220300" cy="13629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214b716420_1_56"/>
          <p:cNvSpPr/>
          <p:nvPr/>
        </p:nvSpPr>
        <p:spPr>
          <a:xfrm>
            <a:off x="1943434" y="6244950"/>
            <a:ext cx="92337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n-US" sz="2200">
                <a:solidFill>
                  <a:srgbClr val="E0D6DE"/>
                </a:solidFill>
                <a:latin typeface="Petrona"/>
                <a:ea typeface="Petrona"/>
                <a:cs typeface="Petrona"/>
                <a:sym typeface="Petrona"/>
              </a:rPr>
              <a:t>3)	Iterative Fitting for Economy Packages</a:t>
            </a:r>
            <a:endParaRPr b="0" i="0" sz="2200" u="none" cap="none" strike="noStrike"/>
          </a:p>
        </p:txBody>
      </p:sp>
      <p:sp>
        <p:nvSpPr>
          <p:cNvPr id="133" name="Google Shape;133;g3214b716420_1_56"/>
          <p:cNvSpPr/>
          <p:nvPr/>
        </p:nvSpPr>
        <p:spPr>
          <a:xfrm>
            <a:off x="1943424" y="6768275"/>
            <a:ext cx="10442700" cy="1099800"/>
          </a:xfrm>
          <a:prstGeom prst="rect">
            <a:avLst/>
          </a:prstGeom>
          <a:noFill/>
          <a:ln>
            <a:noFill/>
          </a:ln>
        </p:spPr>
        <p:txBody>
          <a:bodyPr anchorCtr="0" anchor="t" bIns="0" lIns="0" spcFirstLastPara="1" rIns="0" wrap="square" tIns="0">
            <a:noAutofit/>
          </a:bodyPr>
          <a:lstStyle/>
          <a:p>
            <a:pPr indent="-339725" lvl="0" marL="457200" rtl="0" algn="l">
              <a:lnSpc>
                <a:spcPct val="160000"/>
              </a:lnSpc>
              <a:spcBef>
                <a:spcPts val="0"/>
              </a:spcBef>
              <a:spcAft>
                <a:spcPts val="0"/>
              </a:spcAft>
              <a:buClr>
                <a:srgbClr val="E0D6DE"/>
              </a:buClr>
              <a:buSzPts val="1750"/>
              <a:buFont typeface="Inter"/>
              <a:buChar char="●"/>
            </a:pPr>
            <a:r>
              <a:rPr lang="en-US" sz="1750">
                <a:solidFill>
                  <a:srgbClr val="E0D6DE"/>
                </a:solidFill>
                <a:latin typeface="Inter"/>
                <a:ea typeface="Inter"/>
                <a:cs typeface="Inter"/>
                <a:sym typeface="Inter"/>
              </a:rPr>
              <a:t>Add packages one by one to ULDs until the max limit is reached.</a:t>
            </a:r>
            <a:endParaRPr sz="1750">
              <a:solidFill>
                <a:srgbClr val="E0D6DE"/>
              </a:solidFill>
              <a:latin typeface="Inter"/>
              <a:ea typeface="Inter"/>
              <a:cs typeface="Inter"/>
              <a:sym typeface="Inter"/>
            </a:endParaRPr>
          </a:p>
        </p:txBody>
      </p:sp>
      <p:sp>
        <p:nvSpPr>
          <p:cNvPr id="134" name="Google Shape;134;g3214b716420_1_56"/>
          <p:cNvSpPr txBox="1"/>
          <p:nvPr/>
        </p:nvSpPr>
        <p:spPr>
          <a:xfrm>
            <a:off x="12367300" y="7527250"/>
            <a:ext cx="2263200" cy="626100"/>
          </a:xfrm>
          <a:prstGeom prst="rect">
            <a:avLst/>
          </a:prstGeom>
          <a:solidFill>
            <a:srgbClr val="0D06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1e407f05dd_1_15"/>
          <p:cNvSpPr/>
          <p:nvPr/>
        </p:nvSpPr>
        <p:spPr>
          <a:xfrm>
            <a:off x="678517" y="533525"/>
            <a:ext cx="12790500" cy="1272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8AAF"/>
              </a:buClr>
              <a:buSzPts val="4000"/>
              <a:buFont typeface="Petrona"/>
              <a:buNone/>
            </a:pPr>
            <a:r>
              <a:rPr b="1" i="0" lang="en-US" sz="4000" u="none" cap="none" strike="noStrike">
                <a:solidFill>
                  <a:srgbClr val="FF8AAF"/>
                </a:solidFill>
                <a:latin typeface="Petrona"/>
                <a:ea typeface="Petrona"/>
                <a:cs typeface="Petrona"/>
                <a:sym typeface="Petrona"/>
              </a:rPr>
              <a:t>Heuristics: Optimizing the Packing Process</a:t>
            </a:r>
            <a:endParaRPr b="0" i="0" sz="4000" u="none" cap="none" strike="noStrike"/>
          </a:p>
        </p:txBody>
      </p:sp>
      <p:sp>
        <p:nvSpPr>
          <p:cNvPr id="141" name="Google Shape;141;g31e407f05dd_1_15"/>
          <p:cNvSpPr/>
          <p:nvPr/>
        </p:nvSpPr>
        <p:spPr>
          <a:xfrm>
            <a:off x="12784325" y="7709300"/>
            <a:ext cx="1785900" cy="446400"/>
          </a:xfrm>
          <a:prstGeom prst="rect">
            <a:avLst/>
          </a:prstGeom>
          <a:solidFill>
            <a:srgbClr val="0D0626"/>
          </a:solidFill>
          <a:ln cap="flat" cmpd="sng" w="9525">
            <a:solidFill>
              <a:srgbClr val="0D06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g31e407f05dd_1_15"/>
          <p:cNvSpPr/>
          <p:nvPr/>
        </p:nvSpPr>
        <p:spPr>
          <a:xfrm>
            <a:off x="3242200" y="1944175"/>
            <a:ext cx="5752500" cy="33273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1e407f05dd_1_15"/>
          <p:cNvSpPr/>
          <p:nvPr/>
        </p:nvSpPr>
        <p:spPr>
          <a:xfrm>
            <a:off x="3495200" y="2156950"/>
            <a:ext cx="4145100" cy="318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2000"/>
              <a:buFont typeface="Petrona"/>
              <a:buNone/>
            </a:pPr>
            <a:r>
              <a:rPr b="1" i="0" lang="en-US" sz="2100" u="none" cap="none" strike="noStrike">
                <a:solidFill>
                  <a:srgbClr val="E0D6DE"/>
                </a:solidFill>
                <a:latin typeface="Petrona"/>
                <a:ea typeface="Petrona"/>
                <a:cs typeface="Petrona"/>
                <a:sym typeface="Petrona"/>
              </a:rPr>
              <a:t>Minimum Height Sorting</a:t>
            </a:r>
            <a:endParaRPr b="0" i="0" sz="2100" u="none" cap="none" strike="noStrike"/>
          </a:p>
        </p:txBody>
      </p:sp>
      <p:sp>
        <p:nvSpPr>
          <p:cNvPr id="144" name="Google Shape;144;g31e407f05dd_1_15"/>
          <p:cNvSpPr/>
          <p:nvPr/>
        </p:nvSpPr>
        <p:spPr>
          <a:xfrm>
            <a:off x="3495200" y="2743700"/>
            <a:ext cx="5216700" cy="2326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D6DE"/>
              </a:buClr>
              <a:buSzPts val="1500"/>
              <a:buFont typeface="Inter"/>
              <a:buNone/>
            </a:pPr>
            <a:r>
              <a:rPr b="0" i="0" lang="en-US" sz="1750" u="none" cap="none" strike="noStrike">
                <a:solidFill>
                  <a:srgbClr val="E0D6DE"/>
                </a:solidFill>
                <a:latin typeface="Inter"/>
                <a:ea typeface="Inter"/>
                <a:cs typeface="Inter"/>
                <a:sym typeface="Inter"/>
              </a:rPr>
              <a:t>This heuristic aims to find a height dimension that results in the maximum number of packages with similar heights. This helps in optimizing vertical stacking and maximizing space utilization.</a:t>
            </a:r>
            <a:endParaRPr b="0" i="0" sz="1750" u="none" cap="none" strike="noStrike"/>
          </a:p>
        </p:txBody>
      </p:sp>
      <p:sp>
        <p:nvSpPr>
          <p:cNvPr id="145" name="Google Shape;145;g31e407f05dd_1_15"/>
          <p:cNvSpPr/>
          <p:nvPr/>
        </p:nvSpPr>
        <p:spPr>
          <a:xfrm>
            <a:off x="3811775" y="2615092"/>
            <a:ext cx="5923500" cy="33273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1e407f05dd_1_15"/>
          <p:cNvSpPr/>
          <p:nvPr/>
        </p:nvSpPr>
        <p:spPr>
          <a:xfrm>
            <a:off x="4056950" y="2831425"/>
            <a:ext cx="54579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2000"/>
              <a:buFont typeface="Petrona"/>
              <a:buNone/>
            </a:pPr>
            <a:r>
              <a:rPr b="1" i="0" lang="en-US" sz="2000" u="none" cap="none" strike="noStrike">
                <a:solidFill>
                  <a:srgbClr val="E0D6DE"/>
                </a:solidFill>
                <a:latin typeface="Petrona"/>
                <a:ea typeface="Petrona"/>
                <a:cs typeface="Petrona"/>
                <a:sym typeface="Petrona"/>
              </a:rPr>
              <a:t>Cost and Volume Optimization</a:t>
            </a:r>
            <a:endParaRPr b="0" i="0" sz="2000" u="none" cap="none" strike="noStrike"/>
          </a:p>
        </p:txBody>
      </p:sp>
      <p:sp>
        <p:nvSpPr>
          <p:cNvPr id="147" name="Google Shape;147;g31e407f05dd_1_15"/>
          <p:cNvSpPr/>
          <p:nvPr/>
        </p:nvSpPr>
        <p:spPr>
          <a:xfrm>
            <a:off x="4071833" y="3363603"/>
            <a:ext cx="5309100" cy="2172000"/>
          </a:xfrm>
          <a:prstGeom prst="rect">
            <a:avLst/>
          </a:prstGeom>
          <a:noFill/>
          <a:ln>
            <a:noFill/>
          </a:ln>
        </p:spPr>
        <p:txBody>
          <a:bodyPr anchorCtr="0" anchor="t" bIns="0" lIns="0" spcFirstLastPara="1" rIns="0" wrap="square" tIns="0">
            <a:noAutofit/>
          </a:bodyPr>
          <a:lstStyle/>
          <a:p>
            <a:pPr indent="-339725" lvl="0" marL="457200" marR="0" rtl="0" algn="l">
              <a:lnSpc>
                <a:spcPct val="160000"/>
              </a:lnSpc>
              <a:spcBef>
                <a:spcPts val="0"/>
              </a:spcBef>
              <a:spcAft>
                <a:spcPts val="0"/>
              </a:spcAft>
              <a:buClr>
                <a:srgbClr val="E0D6DE"/>
              </a:buClr>
              <a:buSzPts val="1750"/>
              <a:buFont typeface="Inter"/>
              <a:buAutoNum type="arabicParenR"/>
            </a:pPr>
            <a:r>
              <a:rPr lang="en-US" sz="1750">
                <a:solidFill>
                  <a:srgbClr val="E0D6DE"/>
                </a:solidFill>
                <a:latin typeface="Inter"/>
                <a:ea typeface="Inter"/>
                <a:cs typeface="Inter"/>
                <a:sym typeface="Inter"/>
              </a:rPr>
              <a:t>Prioritize most valuable packages. Packages are sorted in decreasing order of cost and increasing order of volume.</a:t>
            </a:r>
            <a:endParaRPr sz="1750">
              <a:solidFill>
                <a:srgbClr val="E0D6DE"/>
              </a:solidFill>
              <a:latin typeface="Inter"/>
              <a:ea typeface="Inter"/>
              <a:cs typeface="Inter"/>
              <a:sym typeface="Inter"/>
            </a:endParaRPr>
          </a:p>
          <a:p>
            <a:pPr indent="-339725" lvl="0" marL="457200" marR="0" rtl="0" algn="l">
              <a:lnSpc>
                <a:spcPct val="160000"/>
              </a:lnSpc>
              <a:spcBef>
                <a:spcPts val="0"/>
              </a:spcBef>
              <a:spcAft>
                <a:spcPts val="0"/>
              </a:spcAft>
              <a:buClr>
                <a:srgbClr val="E0D6DE"/>
              </a:buClr>
              <a:buSzPts val="1750"/>
              <a:buFont typeface="Inter"/>
              <a:buAutoNum type="arabicParenR"/>
            </a:pPr>
            <a:r>
              <a:rPr lang="en-US" sz="1750">
                <a:solidFill>
                  <a:srgbClr val="E0D6DE"/>
                </a:solidFill>
                <a:latin typeface="Inter"/>
                <a:ea typeface="Inter"/>
                <a:cs typeface="Inter"/>
                <a:sym typeface="Inter"/>
              </a:rPr>
              <a:t>After cost opt. Leftover packages sorted in order of height and volume to use remaining space.</a:t>
            </a:r>
            <a:endParaRPr sz="1750">
              <a:solidFill>
                <a:srgbClr val="E0D6DE"/>
              </a:solidFill>
              <a:latin typeface="Inter"/>
              <a:ea typeface="Inter"/>
              <a:cs typeface="Inter"/>
              <a:sym typeface="Inter"/>
            </a:endParaRPr>
          </a:p>
        </p:txBody>
      </p:sp>
      <p:sp>
        <p:nvSpPr>
          <p:cNvPr id="148" name="Google Shape;148;g31e407f05dd_1_15"/>
          <p:cNvSpPr/>
          <p:nvPr/>
        </p:nvSpPr>
        <p:spPr>
          <a:xfrm>
            <a:off x="4421375" y="3224692"/>
            <a:ext cx="5923500" cy="3327300"/>
          </a:xfrm>
          <a:prstGeom prst="roundRect">
            <a:avLst>
              <a:gd fmla="val 2448" name="adj"/>
            </a:avLst>
          </a:prstGeom>
          <a:solidFill>
            <a:srgbClr val="2F1D63"/>
          </a:solidFill>
          <a:ln cap="flat" cmpd="sng" w="9525">
            <a:solidFill>
              <a:srgbClr val="4836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1e407f05dd_1_15"/>
          <p:cNvSpPr/>
          <p:nvPr/>
        </p:nvSpPr>
        <p:spPr>
          <a:xfrm>
            <a:off x="4666550" y="3441025"/>
            <a:ext cx="54579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2000"/>
              <a:buFont typeface="Petrona"/>
              <a:buNone/>
            </a:pPr>
            <a:r>
              <a:rPr b="1" lang="en-US" sz="2000">
                <a:solidFill>
                  <a:srgbClr val="E0D6DE"/>
                </a:solidFill>
                <a:latin typeface="Petrona"/>
                <a:ea typeface="Petrona"/>
                <a:cs typeface="Petrona"/>
                <a:sym typeface="Petrona"/>
              </a:rPr>
              <a:t>ULD Permutations</a:t>
            </a:r>
            <a:endParaRPr b="0" i="0" sz="2000" u="none" cap="none" strike="noStrike"/>
          </a:p>
        </p:txBody>
      </p:sp>
      <p:sp>
        <p:nvSpPr>
          <p:cNvPr id="150" name="Google Shape;150;g31e407f05dd_1_15"/>
          <p:cNvSpPr/>
          <p:nvPr/>
        </p:nvSpPr>
        <p:spPr>
          <a:xfrm>
            <a:off x="4681433" y="3973203"/>
            <a:ext cx="5309100" cy="2172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None/>
            </a:pPr>
            <a:r>
              <a:rPr lang="en-US" sz="1750">
                <a:solidFill>
                  <a:srgbClr val="E0D6DE"/>
                </a:solidFill>
                <a:latin typeface="Inter"/>
                <a:ea typeface="Inter"/>
                <a:cs typeface="Inter"/>
                <a:sym typeface="Inter"/>
              </a:rPr>
              <a:t>Evaluating different potential packing configurations. This step aims to reduce priority splits and ensure that the maximum number of packages can be packed efficiently.</a:t>
            </a:r>
            <a:endParaRPr sz="1750">
              <a:solidFill>
                <a:srgbClr val="E0D6DE"/>
              </a:solidFill>
              <a:latin typeface="Inter"/>
              <a:ea typeface="Inter"/>
              <a:cs typeface="Inter"/>
              <a:sym typeface="Inter"/>
            </a:endParaRPr>
          </a:p>
          <a:p>
            <a:pPr indent="0" lvl="0" marL="0" marR="0" rtl="0" algn="l">
              <a:lnSpc>
                <a:spcPct val="160000"/>
              </a:lnSpc>
              <a:spcBef>
                <a:spcPts val="0"/>
              </a:spcBef>
              <a:spcAft>
                <a:spcPts val="0"/>
              </a:spcAft>
              <a:buNone/>
            </a:pPr>
            <a:r>
              <a:t/>
            </a:r>
            <a:endParaRPr sz="1750">
              <a:solidFill>
                <a:srgbClr val="E0D6DE"/>
              </a:solidFill>
              <a:latin typeface="Inter"/>
              <a:ea typeface="Inter"/>
              <a:cs typeface="Inter"/>
              <a:sym typeface="Inter"/>
            </a:endParaRPr>
          </a:p>
          <a:p>
            <a:pPr indent="0" lvl="0" marL="0" marR="0" rtl="0" algn="l">
              <a:lnSpc>
                <a:spcPct val="160000"/>
              </a:lnSpc>
              <a:spcBef>
                <a:spcPts val="0"/>
              </a:spcBef>
              <a:spcAft>
                <a:spcPts val="0"/>
              </a:spcAft>
              <a:buNone/>
            </a:pPr>
            <a:r>
              <a:t/>
            </a:r>
            <a:endParaRPr sz="1750">
              <a:solidFill>
                <a:srgbClr val="E0D6DE"/>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2024-12-11T12:23:15Z</dcterms:created>
  <dc:creator>PptxGenJS</dc:creator>
</cp:coreProperties>
</file>